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837373"/>
            <a:ext cx="7556421" cy="2967038"/>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VimanaSarathi AI: Agentic Platform for Intelligent Aircraft Safety &amp; Maintenance</a:t>
            </a:r>
            <a:endParaRPr lang="en-US" sz="4450" dirty="0"/>
          </a:p>
        </p:txBody>
      </p:sp>
      <p:sp>
        <p:nvSpPr>
          <p:cNvPr id="4" name="Text 1"/>
          <p:cNvSpPr/>
          <p:nvPr/>
        </p:nvSpPr>
        <p:spPr>
          <a:xfrm>
            <a:off x="793790" y="5102066"/>
            <a:ext cx="7556421"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Revolutionizing aviation safety through real-time predictive maintenance, intelligent safety monitoring, and automated compliance management for the modern aviation industry. Our cutting-edge agentic AI platform transforms how airlines and airports approach aircraft maintenance and safety operations.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609838"/>
            <a:ext cx="7556421" cy="1261110"/>
          </a:xfrm>
          <a:prstGeom prst="rect">
            <a:avLst/>
          </a:prstGeom>
          <a:noFill/>
          <a:ln/>
        </p:spPr>
        <p:txBody>
          <a:bodyPr wrap="square" lIns="0" tIns="0" rIns="0" bIns="0" rtlCol="0" anchor="t"/>
          <a:lstStyle/>
          <a:p>
            <a:pPr algn="l" indent="0" marL="0">
              <a:lnSpc>
                <a:spcPts val="4950"/>
              </a:lnSpc>
              <a:buNone/>
            </a:pPr>
            <a:r>
              <a:rPr lang="en-US" sz="3800" dirty="0">
                <a:solidFill>
                  <a:srgbClr val="532418"/>
                </a:solidFill>
                <a:latin typeface="Marcellus" pitchFamily="34" charset="0"/>
                <a:ea typeface="Marcellus" pitchFamily="34" charset="-122"/>
                <a:cs typeface="Marcellus" pitchFamily="34" charset="-120"/>
              </a:rPr>
              <a:t>Aviation Safety &amp; Maintenance Challenges</a:t>
            </a:r>
            <a:endParaRPr lang="en-US" sz="3800" dirty="0"/>
          </a:p>
        </p:txBody>
      </p:sp>
      <p:sp>
        <p:nvSpPr>
          <p:cNvPr id="4" name="Shape 1"/>
          <p:cNvSpPr/>
          <p:nvPr/>
        </p:nvSpPr>
        <p:spPr>
          <a:xfrm>
            <a:off x="793790" y="2123956"/>
            <a:ext cx="3693914" cy="2773204"/>
          </a:xfrm>
          <a:prstGeom prst="roundRect">
            <a:avLst>
              <a:gd name="adj" fmla="val 3957"/>
            </a:avLst>
          </a:prstGeom>
          <a:solidFill>
            <a:srgbClr val="FFFFF4">
              <a:alpha val="95000"/>
            </a:srgbClr>
          </a:solidFill>
          <a:ln w="22860">
            <a:solidFill>
              <a:srgbClr val="FFE0CC"/>
            </a:solidFill>
            <a:prstDash val="solid"/>
          </a:ln>
        </p:spPr>
      </p:sp>
      <p:sp>
        <p:nvSpPr>
          <p:cNvPr id="5" name="Shape 2"/>
          <p:cNvSpPr/>
          <p:nvPr/>
        </p:nvSpPr>
        <p:spPr>
          <a:xfrm>
            <a:off x="770930" y="2123956"/>
            <a:ext cx="91440" cy="2773204"/>
          </a:xfrm>
          <a:prstGeom prst="roundRect">
            <a:avLst>
              <a:gd name="adj" fmla="val 77488"/>
            </a:avLst>
          </a:prstGeom>
          <a:solidFill>
            <a:srgbClr val="FF954F"/>
          </a:solidFill>
          <a:ln/>
        </p:spPr>
      </p:sp>
      <p:sp>
        <p:nvSpPr>
          <p:cNvPr id="6" name="Text 3"/>
          <p:cNvSpPr/>
          <p:nvPr/>
        </p:nvSpPr>
        <p:spPr>
          <a:xfrm>
            <a:off x="1053822" y="2315408"/>
            <a:ext cx="2468047" cy="315278"/>
          </a:xfrm>
          <a:prstGeom prst="rect">
            <a:avLst/>
          </a:prstGeom>
          <a:noFill/>
          <a:ln/>
        </p:spPr>
        <p:txBody>
          <a:bodyPr wrap="none" lIns="0" tIns="0" rIns="0" bIns="0" rtlCol="0" anchor="t"/>
          <a:lstStyle/>
          <a:p>
            <a:pPr algn="l" indent="0" marL="0">
              <a:lnSpc>
                <a:spcPts val="2450"/>
              </a:lnSpc>
              <a:buNone/>
            </a:pPr>
            <a:r>
              <a:rPr lang="en-US" sz="1900" dirty="0">
                <a:solidFill>
                  <a:srgbClr val="67534F"/>
                </a:solidFill>
                <a:latin typeface="Marcellus" pitchFamily="34" charset="0"/>
                <a:ea typeface="Marcellus" pitchFamily="34" charset="-122"/>
                <a:cs typeface="Marcellus" pitchFamily="34" charset="-120"/>
              </a:rPr>
              <a:t>Manual Risk Detection</a:t>
            </a:r>
            <a:endParaRPr lang="en-US" sz="1900" dirty="0"/>
          </a:p>
        </p:txBody>
      </p:sp>
      <p:sp>
        <p:nvSpPr>
          <p:cNvPr id="7" name="Text 4"/>
          <p:cNvSpPr/>
          <p:nvPr/>
        </p:nvSpPr>
        <p:spPr>
          <a:xfrm>
            <a:off x="1053822" y="2731889"/>
            <a:ext cx="3242429" cy="1973818"/>
          </a:xfrm>
          <a:prstGeom prst="rect">
            <a:avLst/>
          </a:prstGeom>
          <a:noFill/>
          <a:ln/>
        </p:spPr>
        <p:txBody>
          <a:bodyPr wrap="square" lIns="0" tIns="0" rIns="0" bIns="0" rtlCol="0" anchor="t"/>
          <a:lstStyle/>
          <a:p>
            <a:pPr algn="l" indent="0" marL="0">
              <a:lnSpc>
                <a:spcPts val="1700"/>
              </a:lnSpc>
              <a:buNone/>
            </a:pPr>
            <a:r>
              <a:rPr lang="en-US" sz="1300" dirty="0">
                <a:solidFill>
                  <a:srgbClr val="67534F"/>
                </a:solidFill>
                <a:latin typeface="Montserrat" pitchFamily="34" charset="0"/>
                <a:ea typeface="Montserrat" pitchFamily="34" charset="-122"/>
                <a:cs typeface="Montserrat" pitchFamily="34" charset="-120"/>
              </a:rPr>
              <a:t>Current aviation safety systems rely heavily on manual inspection processes and reactive maintenance approaches. This creates significant delays in identifying potential safety issues across airline fleets and airport operations, leading to increased operational risks and unplanned downtime.</a:t>
            </a:r>
            <a:endParaRPr lang="en-US" sz="1300" dirty="0"/>
          </a:p>
        </p:txBody>
      </p:sp>
      <p:sp>
        <p:nvSpPr>
          <p:cNvPr id="8" name="Shape 5"/>
          <p:cNvSpPr/>
          <p:nvPr/>
        </p:nvSpPr>
        <p:spPr>
          <a:xfrm>
            <a:off x="4656296" y="2123956"/>
            <a:ext cx="3693914" cy="2773204"/>
          </a:xfrm>
          <a:prstGeom prst="roundRect">
            <a:avLst>
              <a:gd name="adj" fmla="val 3957"/>
            </a:avLst>
          </a:prstGeom>
          <a:solidFill>
            <a:srgbClr val="FFFFF4">
              <a:alpha val="95000"/>
            </a:srgbClr>
          </a:solidFill>
          <a:ln w="22860">
            <a:solidFill>
              <a:srgbClr val="FFE0CC"/>
            </a:solidFill>
            <a:prstDash val="solid"/>
          </a:ln>
        </p:spPr>
      </p:sp>
      <p:sp>
        <p:nvSpPr>
          <p:cNvPr id="9" name="Shape 6"/>
          <p:cNvSpPr/>
          <p:nvPr/>
        </p:nvSpPr>
        <p:spPr>
          <a:xfrm>
            <a:off x="4633436" y="2123956"/>
            <a:ext cx="91440" cy="2773204"/>
          </a:xfrm>
          <a:prstGeom prst="roundRect">
            <a:avLst>
              <a:gd name="adj" fmla="val 77488"/>
            </a:avLst>
          </a:prstGeom>
          <a:solidFill>
            <a:srgbClr val="FF954F"/>
          </a:solidFill>
          <a:ln/>
        </p:spPr>
      </p:sp>
      <p:sp>
        <p:nvSpPr>
          <p:cNvPr id="10" name="Text 7"/>
          <p:cNvSpPr/>
          <p:nvPr/>
        </p:nvSpPr>
        <p:spPr>
          <a:xfrm>
            <a:off x="4916329" y="2315408"/>
            <a:ext cx="2425065" cy="315278"/>
          </a:xfrm>
          <a:prstGeom prst="rect">
            <a:avLst/>
          </a:prstGeom>
          <a:noFill/>
          <a:ln/>
        </p:spPr>
        <p:txBody>
          <a:bodyPr wrap="none" lIns="0" tIns="0" rIns="0" bIns="0" rtlCol="0" anchor="t"/>
          <a:lstStyle/>
          <a:p>
            <a:pPr algn="l" indent="0" marL="0">
              <a:lnSpc>
                <a:spcPts val="2450"/>
              </a:lnSpc>
              <a:buNone/>
            </a:pPr>
            <a:r>
              <a:rPr lang="en-US" sz="1900" dirty="0">
                <a:solidFill>
                  <a:srgbClr val="67534F"/>
                </a:solidFill>
                <a:latin typeface="Marcellus" pitchFamily="34" charset="0"/>
                <a:ea typeface="Marcellus" pitchFamily="34" charset="-122"/>
                <a:cs typeface="Marcellus" pitchFamily="34" charset="-120"/>
              </a:rPr>
              <a:t>Data Silos</a:t>
            </a:r>
            <a:endParaRPr lang="en-US" sz="1900" dirty="0"/>
          </a:p>
        </p:txBody>
      </p:sp>
      <p:sp>
        <p:nvSpPr>
          <p:cNvPr id="11" name="Text 8"/>
          <p:cNvSpPr/>
          <p:nvPr/>
        </p:nvSpPr>
        <p:spPr>
          <a:xfrm>
            <a:off x="4916329" y="2731889"/>
            <a:ext cx="3242429" cy="1973818"/>
          </a:xfrm>
          <a:prstGeom prst="rect">
            <a:avLst/>
          </a:prstGeom>
          <a:noFill/>
          <a:ln/>
        </p:spPr>
        <p:txBody>
          <a:bodyPr wrap="square" lIns="0" tIns="0" rIns="0" bIns="0" rtlCol="0" anchor="t"/>
          <a:lstStyle/>
          <a:p>
            <a:pPr algn="l" indent="0" marL="0">
              <a:lnSpc>
                <a:spcPts val="1700"/>
              </a:lnSpc>
              <a:buNone/>
            </a:pPr>
            <a:r>
              <a:rPr lang="en-US" sz="1300" dirty="0">
                <a:solidFill>
                  <a:srgbClr val="67534F"/>
                </a:solidFill>
                <a:latin typeface="Montserrat" pitchFamily="34" charset="0"/>
                <a:ea typeface="Montserrat" pitchFamily="34" charset="-122"/>
                <a:cs typeface="Montserrat" pitchFamily="34" charset="-120"/>
              </a:rPr>
              <a:t>Critical information from sensors, maintenance records, and crew reports remains fragmented across disconnected systems. This lack of integration prevents comprehensive risk assessment and limits the ability to identify patterns that could predict maintenance needs or safety concerns.</a:t>
            </a:r>
            <a:endParaRPr lang="en-US" sz="1300" dirty="0"/>
          </a:p>
        </p:txBody>
      </p:sp>
      <p:sp>
        <p:nvSpPr>
          <p:cNvPr id="12" name="Shape 9"/>
          <p:cNvSpPr/>
          <p:nvPr/>
        </p:nvSpPr>
        <p:spPr>
          <a:xfrm>
            <a:off x="793790" y="5065752"/>
            <a:ext cx="3693914" cy="2553891"/>
          </a:xfrm>
          <a:prstGeom prst="roundRect">
            <a:avLst>
              <a:gd name="adj" fmla="val 4297"/>
            </a:avLst>
          </a:prstGeom>
          <a:solidFill>
            <a:srgbClr val="FFFFF4">
              <a:alpha val="95000"/>
            </a:srgbClr>
          </a:solidFill>
          <a:ln w="22860">
            <a:solidFill>
              <a:srgbClr val="FFE0CC"/>
            </a:solidFill>
            <a:prstDash val="solid"/>
          </a:ln>
        </p:spPr>
      </p:sp>
      <p:sp>
        <p:nvSpPr>
          <p:cNvPr id="13" name="Shape 10"/>
          <p:cNvSpPr/>
          <p:nvPr/>
        </p:nvSpPr>
        <p:spPr>
          <a:xfrm>
            <a:off x="770930" y="5065752"/>
            <a:ext cx="91440" cy="2553891"/>
          </a:xfrm>
          <a:prstGeom prst="roundRect">
            <a:avLst>
              <a:gd name="adj" fmla="val 77488"/>
            </a:avLst>
          </a:prstGeom>
          <a:solidFill>
            <a:srgbClr val="FF954F"/>
          </a:solidFill>
          <a:ln/>
        </p:spPr>
      </p:sp>
      <p:sp>
        <p:nvSpPr>
          <p:cNvPr id="14" name="Text 11"/>
          <p:cNvSpPr/>
          <p:nvPr/>
        </p:nvSpPr>
        <p:spPr>
          <a:xfrm>
            <a:off x="1053822" y="5257205"/>
            <a:ext cx="2425065" cy="315278"/>
          </a:xfrm>
          <a:prstGeom prst="rect">
            <a:avLst/>
          </a:prstGeom>
          <a:noFill/>
          <a:ln/>
        </p:spPr>
        <p:txBody>
          <a:bodyPr wrap="none" lIns="0" tIns="0" rIns="0" bIns="0" rtlCol="0" anchor="t"/>
          <a:lstStyle/>
          <a:p>
            <a:pPr algn="l" indent="0" marL="0">
              <a:lnSpc>
                <a:spcPts val="2450"/>
              </a:lnSpc>
              <a:buNone/>
            </a:pPr>
            <a:r>
              <a:rPr lang="en-US" sz="1900" dirty="0">
                <a:solidFill>
                  <a:srgbClr val="67534F"/>
                </a:solidFill>
                <a:latin typeface="Marcellus" pitchFamily="34" charset="0"/>
                <a:ea typeface="Marcellus" pitchFamily="34" charset="-122"/>
                <a:cs typeface="Marcellus" pitchFamily="34" charset="-120"/>
              </a:rPr>
              <a:t>Compliance Delays</a:t>
            </a:r>
            <a:endParaRPr lang="en-US" sz="1900" dirty="0"/>
          </a:p>
        </p:txBody>
      </p:sp>
      <p:sp>
        <p:nvSpPr>
          <p:cNvPr id="15" name="Text 12"/>
          <p:cNvSpPr/>
          <p:nvPr/>
        </p:nvSpPr>
        <p:spPr>
          <a:xfrm>
            <a:off x="1053822" y="5673685"/>
            <a:ext cx="3242429" cy="1754505"/>
          </a:xfrm>
          <a:prstGeom prst="rect">
            <a:avLst/>
          </a:prstGeom>
          <a:noFill/>
          <a:ln/>
        </p:spPr>
        <p:txBody>
          <a:bodyPr wrap="square" lIns="0" tIns="0" rIns="0" bIns="0" rtlCol="0" anchor="t"/>
          <a:lstStyle/>
          <a:p>
            <a:pPr algn="l" indent="0" marL="0">
              <a:lnSpc>
                <a:spcPts val="1700"/>
              </a:lnSpc>
              <a:buNone/>
            </a:pPr>
            <a:r>
              <a:rPr lang="en-US" sz="1300" dirty="0">
                <a:solidFill>
                  <a:srgbClr val="67534F"/>
                </a:solidFill>
                <a:latin typeface="Montserrat" pitchFamily="34" charset="0"/>
                <a:ea typeface="Montserrat" pitchFamily="34" charset="-122"/>
                <a:cs typeface="Montserrat" pitchFamily="34" charset="-120"/>
              </a:rPr>
              <a:t>Regulatory compliance processes are often slow and cumbersome, with manual documentation and reporting requirements. Predictive maintenance scheduling lacks real-time data integration, resulting in inefficient resource allocation and potential compliance violations.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609124"/>
            <a:ext cx="663071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VimanaSarathi AI Solution</a:t>
            </a:r>
            <a:endParaRPr lang="en-US" sz="4450" dirty="0"/>
          </a:p>
        </p:txBody>
      </p:sp>
      <p:sp>
        <p:nvSpPr>
          <p:cNvPr id="4" name="Text 1"/>
          <p:cNvSpPr/>
          <p:nvPr/>
        </p:nvSpPr>
        <p:spPr>
          <a:xfrm>
            <a:off x="6280190" y="1846898"/>
            <a:ext cx="4279821"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Intelligent Agentic Platform</a:t>
            </a:r>
            <a:endParaRPr lang="en-US" sz="2650" dirty="0"/>
          </a:p>
        </p:txBody>
      </p:sp>
      <p:sp>
        <p:nvSpPr>
          <p:cNvPr id="5" name="Text 2"/>
          <p:cNvSpPr/>
          <p:nvPr/>
        </p:nvSpPr>
        <p:spPr>
          <a:xfrm>
            <a:off x="6280190" y="2490311"/>
            <a:ext cx="4340185"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Our comprehensive AI solution leverages multimodal capabilities including tabular data analysis, computer vision, and natural language processing to create a unified intelligence layer for aviation operations.</a:t>
            </a:r>
            <a:endParaRPr lang="en-US" sz="1550" dirty="0"/>
          </a:p>
        </p:txBody>
      </p:sp>
      <p:sp>
        <p:nvSpPr>
          <p:cNvPr id="6" name="Text 3"/>
          <p:cNvSpPr/>
          <p:nvPr/>
        </p:nvSpPr>
        <p:spPr>
          <a:xfrm>
            <a:off x="6280190" y="3958947"/>
            <a:ext cx="4340185" cy="516017"/>
          </a:xfrm>
          <a:prstGeom prst="rect">
            <a:avLst/>
          </a:prstGeom>
          <a:noFill/>
          <a:ln/>
        </p:spPr>
        <p:txBody>
          <a:bodyPr wrap="squar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Real-time orchestration of specialized predictive models</a:t>
            </a:r>
            <a:endParaRPr lang="en-US" sz="1550" dirty="0"/>
          </a:p>
        </p:txBody>
      </p:sp>
      <p:sp>
        <p:nvSpPr>
          <p:cNvPr id="7" name="Text 4"/>
          <p:cNvSpPr/>
          <p:nvPr/>
        </p:nvSpPr>
        <p:spPr>
          <a:xfrm>
            <a:off x="6280190" y="4544378"/>
            <a:ext cx="4340185" cy="516017"/>
          </a:xfrm>
          <a:prstGeom prst="rect">
            <a:avLst/>
          </a:prstGeom>
          <a:noFill/>
          <a:ln/>
        </p:spPr>
        <p:txBody>
          <a:bodyPr wrap="squar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Automated alert generation and maintenance scheduling</a:t>
            </a:r>
            <a:endParaRPr lang="en-US" sz="1550" dirty="0"/>
          </a:p>
        </p:txBody>
      </p:sp>
      <p:sp>
        <p:nvSpPr>
          <p:cNvPr id="8" name="Text 5"/>
          <p:cNvSpPr/>
          <p:nvPr/>
        </p:nvSpPr>
        <p:spPr>
          <a:xfrm>
            <a:off x="6280190" y="5129808"/>
            <a:ext cx="4340185" cy="516017"/>
          </a:xfrm>
          <a:prstGeom prst="rect">
            <a:avLst/>
          </a:prstGeom>
          <a:noFill/>
          <a:ln/>
        </p:spPr>
        <p:txBody>
          <a:bodyPr wrap="squar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Continuous compliance monitoring and updates</a:t>
            </a:r>
            <a:endParaRPr lang="en-US" sz="1550" dirty="0"/>
          </a:p>
        </p:txBody>
      </p:sp>
      <p:sp>
        <p:nvSpPr>
          <p:cNvPr id="9" name="Text 6"/>
          <p:cNvSpPr/>
          <p:nvPr/>
        </p:nvSpPr>
        <p:spPr>
          <a:xfrm>
            <a:off x="6280190" y="5715238"/>
            <a:ext cx="4340185" cy="516017"/>
          </a:xfrm>
          <a:prstGeom prst="rect">
            <a:avLst/>
          </a:prstGeom>
          <a:noFill/>
          <a:ln/>
        </p:spPr>
        <p:txBody>
          <a:bodyPr wrap="squar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Seamless integration with existing aviation systems</a:t>
            </a:r>
            <a:endParaRPr lang="en-US" sz="1550" dirty="0"/>
          </a:p>
        </p:txBody>
      </p:sp>
      <p:sp>
        <p:nvSpPr>
          <p:cNvPr id="10" name="Text 7"/>
          <p:cNvSpPr/>
          <p:nvPr/>
        </p:nvSpPr>
        <p:spPr>
          <a:xfrm>
            <a:off x="6280190" y="6409849"/>
            <a:ext cx="4340185" cy="1032034"/>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The platform's agentic architecture enables autonomous decision-making while maintaining human oversight for critical safety operations.</a:t>
            </a:r>
            <a:endParaRPr lang="en-US" sz="1550" dirty="0"/>
          </a:p>
        </p:txBody>
      </p:sp>
      <p:pic>
        <p:nvPicPr>
          <p:cNvPr id="11" name="Image 1" descr="preencoded.png">    </p:cNvPr>
          <p:cNvPicPr>
            <a:picLocks noChangeAspect="1"/>
          </p:cNvPicPr>
          <p:nvPr/>
        </p:nvPicPr>
        <p:blipFill>
          <a:blip r:embed="rId2"/>
          <a:stretch>
            <a:fillRect/>
          </a:stretch>
        </p:blipFill>
        <p:spPr>
          <a:xfrm>
            <a:off x="11112103" y="1871782"/>
            <a:ext cx="396835" cy="396835"/>
          </a:xfrm>
          <a:prstGeom prst="rect">
            <a:avLst/>
          </a:prstGeom>
        </p:spPr>
      </p:pic>
      <p:sp>
        <p:nvSpPr>
          <p:cNvPr id="12" name="Text 8"/>
          <p:cNvSpPr/>
          <p:nvPr/>
        </p:nvSpPr>
        <p:spPr>
          <a:xfrm>
            <a:off x="11756946" y="1933694"/>
            <a:ext cx="2087166" cy="741521"/>
          </a:xfrm>
          <a:prstGeom prst="rect">
            <a:avLst/>
          </a:prstGeom>
          <a:noFill/>
          <a:ln/>
        </p:spPr>
        <p:txBody>
          <a:bodyPr wrap="squar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Tabular Analytics</a:t>
            </a:r>
            <a:endParaRPr lang="en-US" sz="2200" dirty="0"/>
          </a:p>
        </p:txBody>
      </p:sp>
      <p:pic>
        <p:nvPicPr>
          <p:cNvPr id="13" name="Image 2" descr="preencoded.png">    </p:cNvPr>
          <p:cNvPicPr>
            <a:picLocks noChangeAspect="1"/>
          </p:cNvPicPr>
          <p:nvPr/>
        </p:nvPicPr>
        <p:blipFill>
          <a:blip r:embed="rId3"/>
          <a:stretch>
            <a:fillRect/>
          </a:stretch>
        </p:blipFill>
        <p:spPr>
          <a:xfrm>
            <a:off x="11112103" y="3072051"/>
            <a:ext cx="396835" cy="396835"/>
          </a:xfrm>
          <a:prstGeom prst="rect">
            <a:avLst/>
          </a:prstGeom>
        </p:spPr>
      </p:pic>
      <p:sp>
        <p:nvSpPr>
          <p:cNvPr id="14" name="Text 9"/>
          <p:cNvSpPr/>
          <p:nvPr/>
        </p:nvSpPr>
        <p:spPr>
          <a:xfrm>
            <a:off x="11756946" y="3133963"/>
            <a:ext cx="2087166" cy="741521"/>
          </a:xfrm>
          <a:prstGeom prst="rect">
            <a:avLst/>
          </a:prstGeom>
          <a:noFill/>
          <a:ln/>
        </p:spPr>
        <p:txBody>
          <a:bodyPr wrap="squar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Computer Vision</a:t>
            </a:r>
            <a:endParaRPr lang="en-US" sz="2200" dirty="0"/>
          </a:p>
        </p:txBody>
      </p:sp>
      <p:pic>
        <p:nvPicPr>
          <p:cNvPr id="15" name="Image 3" descr="preencoded.png">    </p:cNvPr>
          <p:cNvPicPr>
            <a:picLocks noChangeAspect="1"/>
          </p:cNvPicPr>
          <p:nvPr/>
        </p:nvPicPr>
        <p:blipFill>
          <a:blip r:embed="rId4"/>
          <a:stretch>
            <a:fillRect/>
          </a:stretch>
        </p:blipFill>
        <p:spPr>
          <a:xfrm>
            <a:off x="11112103" y="4272320"/>
            <a:ext cx="396835" cy="396835"/>
          </a:xfrm>
          <a:prstGeom prst="rect">
            <a:avLst/>
          </a:prstGeom>
        </p:spPr>
      </p:pic>
      <p:sp>
        <p:nvSpPr>
          <p:cNvPr id="16" name="Text 10"/>
          <p:cNvSpPr/>
          <p:nvPr/>
        </p:nvSpPr>
        <p:spPr>
          <a:xfrm>
            <a:off x="11756946" y="4334232"/>
            <a:ext cx="208716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NLP Processing</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7397"/>
            <a:ext cx="8393906" cy="667464"/>
          </a:xfrm>
          <a:prstGeom prst="rect">
            <a:avLst/>
          </a:prstGeom>
          <a:noFill/>
          <a:ln/>
        </p:spPr>
        <p:txBody>
          <a:bodyPr wrap="none" lIns="0" tIns="0" rIns="0" bIns="0" rtlCol="0" anchor="t"/>
          <a:lstStyle/>
          <a:p>
            <a:pPr algn="l" indent="0" marL="0">
              <a:lnSpc>
                <a:spcPts val="5250"/>
              </a:lnSpc>
              <a:buNone/>
            </a:pPr>
            <a:r>
              <a:rPr lang="en-US" sz="4000" dirty="0">
                <a:solidFill>
                  <a:srgbClr val="532418"/>
                </a:solidFill>
                <a:latin typeface="Marcellus" pitchFamily="34" charset="0"/>
                <a:ea typeface="Marcellus" pitchFamily="34" charset="-122"/>
                <a:cs typeface="Marcellus" pitchFamily="34" charset="-120"/>
              </a:rPr>
              <a:t>System Architecture &amp; Agentic Flow</a:t>
            </a:r>
            <a:endParaRPr lang="en-US" sz="4000" dirty="0"/>
          </a:p>
        </p:txBody>
      </p:sp>
      <p:pic>
        <p:nvPicPr>
          <p:cNvPr id="3" name="Image 0" descr="preencoded.png">    </p:cNvPr>
          <p:cNvPicPr>
            <a:picLocks noChangeAspect="1"/>
          </p:cNvPicPr>
          <p:nvPr/>
        </p:nvPicPr>
        <p:blipFill>
          <a:blip r:embed="rId1"/>
          <a:stretch>
            <a:fillRect/>
          </a:stretch>
        </p:blipFill>
        <p:spPr>
          <a:xfrm>
            <a:off x="793790" y="2102048"/>
            <a:ext cx="893088" cy="1262539"/>
          </a:xfrm>
          <a:prstGeom prst="rect">
            <a:avLst/>
          </a:prstGeom>
        </p:spPr>
      </p:pic>
      <p:sp>
        <p:nvSpPr>
          <p:cNvPr id="4" name="Text 1"/>
          <p:cNvSpPr/>
          <p:nvPr/>
        </p:nvSpPr>
        <p:spPr>
          <a:xfrm>
            <a:off x="1865471" y="2280642"/>
            <a:ext cx="3061573" cy="333851"/>
          </a:xfrm>
          <a:prstGeom prst="rect">
            <a:avLst/>
          </a:prstGeom>
          <a:noFill/>
          <a:ln/>
        </p:spPr>
        <p:txBody>
          <a:bodyPr wrap="none" lIns="0" tIns="0" rIns="0" bIns="0" rtlCol="0" anchor="t"/>
          <a:lstStyle/>
          <a:p>
            <a:pPr algn="l" indent="0" marL="0">
              <a:lnSpc>
                <a:spcPts val="2600"/>
              </a:lnSpc>
              <a:buNone/>
            </a:pPr>
            <a:r>
              <a:rPr lang="en-US" sz="2000" dirty="0">
                <a:solidFill>
                  <a:srgbClr val="67534F"/>
                </a:solidFill>
                <a:latin typeface="Marcellus" pitchFamily="34" charset="0"/>
                <a:ea typeface="Marcellus" pitchFamily="34" charset="-122"/>
                <a:cs typeface="Marcellus" pitchFamily="34" charset="-120"/>
              </a:rPr>
              <a:t>Orchestrator Microservice</a:t>
            </a:r>
            <a:endParaRPr lang="en-US" sz="2000" dirty="0"/>
          </a:p>
        </p:txBody>
      </p:sp>
      <p:sp>
        <p:nvSpPr>
          <p:cNvPr id="5" name="Text 2"/>
          <p:cNvSpPr/>
          <p:nvPr/>
        </p:nvSpPr>
        <p:spPr>
          <a:xfrm>
            <a:off x="1865471" y="2721650"/>
            <a:ext cx="11971139" cy="464344"/>
          </a:xfrm>
          <a:prstGeom prst="rect">
            <a:avLst/>
          </a:prstGeom>
          <a:noFill/>
          <a:ln/>
        </p:spPr>
        <p:txBody>
          <a:bodyPr wrap="square" lIns="0" tIns="0" rIns="0" bIns="0" rtlCol="0" anchor="t"/>
          <a:lstStyle/>
          <a:p>
            <a:pPr algn="l" indent="0" marL="0">
              <a:lnSpc>
                <a:spcPts val="1800"/>
              </a:lnSpc>
              <a:buNone/>
            </a:pPr>
            <a:r>
              <a:rPr lang="en-US" sz="1400" dirty="0">
                <a:solidFill>
                  <a:srgbClr val="67534F"/>
                </a:solidFill>
                <a:latin typeface="Montserrat" pitchFamily="34" charset="0"/>
                <a:ea typeface="Montserrat" pitchFamily="34" charset="-122"/>
                <a:cs typeface="Montserrat" pitchFamily="34" charset="-120"/>
              </a:rPr>
              <a:t>Central coordination hub that intelligently manages event routing and agent selection based on data type and operational context. Ensures optimal resource allocation and response prioritization.</a:t>
            </a:r>
            <a:endParaRPr lang="en-US" sz="1400" dirty="0"/>
          </a:p>
        </p:txBody>
      </p:sp>
      <p:pic>
        <p:nvPicPr>
          <p:cNvPr id="6" name="Image 1" descr="preencoded.png">    </p:cNvPr>
          <p:cNvPicPr>
            <a:picLocks noChangeAspect="1"/>
          </p:cNvPicPr>
          <p:nvPr/>
        </p:nvPicPr>
        <p:blipFill>
          <a:blip r:embed="rId2"/>
          <a:stretch>
            <a:fillRect/>
          </a:stretch>
        </p:blipFill>
        <p:spPr>
          <a:xfrm>
            <a:off x="793790" y="3364587"/>
            <a:ext cx="893088" cy="1262539"/>
          </a:xfrm>
          <a:prstGeom prst="rect">
            <a:avLst/>
          </a:prstGeom>
        </p:spPr>
      </p:pic>
      <p:sp>
        <p:nvSpPr>
          <p:cNvPr id="7" name="Text 3"/>
          <p:cNvSpPr/>
          <p:nvPr/>
        </p:nvSpPr>
        <p:spPr>
          <a:xfrm>
            <a:off x="1865471" y="3543181"/>
            <a:ext cx="2567702" cy="333851"/>
          </a:xfrm>
          <a:prstGeom prst="rect">
            <a:avLst/>
          </a:prstGeom>
          <a:noFill/>
          <a:ln/>
        </p:spPr>
        <p:txBody>
          <a:bodyPr wrap="none" lIns="0" tIns="0" rIns="0" bIns="0" rtlCol="0" anchor="t"/>
          <a:lstStyle/>
          <a:p>
            <a:pPr algn="l" indent="0" marL="0">
              <a:lnSpc>
                <a:spcPts val="2600"/>
              </a:lnSpc>
              <a:buNone/>
            </a:pPr>
            <a:r>
              <a:rPr lang="en-US" sz="2000" dirty="0">
                <a:solidFill>
                  <a:srgbClr val="67534F"/>
                </a:solidFill>
                <a:latin typeface="Marcellus" pitchFamily="34" charset="0"/>
                <a:ea typeface="Marcellus" pitchFamily="34" charset="-122"/>
                <a:cs typeface="Marcellus" pitchFamily="34" charset="-120"/>
              </a:rPr>
              <a:t>Specialized AI Agents</a:t>
            </a:r>
            <a:endParaRPr lang="en-US" sz="2000" dirty="0"/>
          </a:p>
        </p:txBody>
      </p:sp>
      <p:sp>
        <p:nvSpPr>
          <p:cNvPr id="8" name="Text 4"/>
          <p:cNvSpPr/>
          <p:nvPr/>
        </p:nvSpPr>
        <p:spPr>
          <a:xfrm>
            <a:off x="1865471" y="3984188"/>
            <a:ext cx="11971139" cy="464344"/>
          </a:xfrm>
          <a:prstGeom prst="rect">
            <a:avLst/>
          </a:prstGeom>
          <a:noFill/>
          <a:ln/>
        </p:spPr>
        <p:txBody>
          <a:bodyPr wrap="square" lIns="0" tIns="0" rIns="0" bIns="0" rtlCol="0" anchor="t"/>
          <a:lstStyle/>
          <a:p>
            <a:pPr algn="l" indent="0" marL="0">
              <a:lnSpc>
                <a:spcPts val="1800"/>
              </a:lnSpc>
              <a:buNone/>
            </a:pPr>
            <a:r>
              <a:rPr lang="en-US" sz="1400" dirty="0">
                <a:solidFill>
                  <a:srgbClr val="67534F"/>
                </a:solidFill>
                <a:latin typeface="Montserrat" pitchFamily="34" charset="0"/>
                <a:ea typeface="Montserrat" pitchFamily="34" charset="-122"/>
                <a:cs typeface="Montserrat" pitchFamily="34" charset="-120"/>
              </a:rPr>
              <a:t>Dedicated agents for maintenance prediction, vision analysis, and natural language processing. Each agent operates independently while contributing to the collective intelligence of the system.</a:t>
            </a:r>
            <a:endParaRPr lang="en-US" sz="1400" dirty="0"/>
          </a:p>
        </p:txBody>
      </p:sp>
      <p:pic>
        <p:nvPicPr>
          <p:cNvPr id="9" name="Image 2" descr="preencoded.png">    </p:cNvPr>
          <p:cNvPicPr>
            <a:picLocks noChangeAspect="1"/>
          </p:cNvPicPr>
          <p:nvPr/>
        </p:nvPicPr>
        <p:blipFill>
          <a:blip r:embed="rId3"/>
          <a:stretch>
            <a:fillRect/>
          </a:stretch>
        </p:blipFill>
        <p:spPr>
          <a:xfrm>
            <a:off x="793790" y="4627126"/>
            <a:ext cx="893088" cy="1262539"/>
          </a:xfrm>
          <a:prstGeom prst="rect">
            <a:avLst/>
          </a:prstGeom>
        </p:spPr>
      </p:pic>
      <p:sp>
        <p:nvSpPr>
          <p:cNvPr id="10" name="Text 5"/>
          <p:cNvSpPr/>
          <p:nvPr/>
        </p:nvSpPr>
        <p:spPr>
          <a:xfrm>
            <a:off x="1865471" y="4805720"/>
            <a:ext cx="2567702" cy="333851"/>
          </a:xfrm>
          <a:prstGeom prst="rect">
            <a:avLst/>
          </a:prstGeom>
          <a:noFill/>
          <a:ln/>
        </p:spPr>
        <p:txBody>
          <a:bodyPr wrap="none" lIns="0" tIns="0" rIns="0" bIns="0" rtlCol="0" anchor="t"/>
          <a:lstStyle/>
          <a:p>
            <a:pPr algn="l" indent="0" marL="0">
              <a:lnSpc>
                <a:spcPts val="2600"/>
              </a:lnSpc>
              <a:buNone/>
            </a:pPr>
            <a:r>
              <a:rPr lang="en-US" sz="2000" dirty="0">
                <a:solidFill>
                  <a:srgbClr val="67534F"/>
                </a:solidFill>
                <a:latin typeface="Marcellus" pitchFamily="34" charset="0"/>
                <a:ea typeface="Marcellus" pitchFamily="34" charset="-122"/>
                <a:cs typeface="Marcellus" pitchFamily="34" charset="-120"/>
              </a:rPr>
              <a:t>LLM Reasoner</a:t>
            </a:r>
            <a:endParaRPr lang="en-US" sz="2000" dirty="0"/>
          </a:p>
        </p:txBody>
      </p:sp>
      <p:sp>
        <p:nvSpPr>
          <p:cNvPr id="11" name="Text 6"/>
          <p:cNvSpPr/>
          <p:nvPr/>
        </p:nvSpPr>
        <p:spPr>
          <a:xfrm>
            <a:off x="1865471" y="5246727"/>
            <a:ext cx="11971139" cy="464344"/>
          </a:xfrm>
          <a:prstGeom prst="rect">
            <a:avLst/>
          </a:prstGeom>
          <a:noFill/>
          <a:ln/>
        </p:spPr>
        <p:txBody>
          <a:bodyPr wrap="square" lIns="0" tIns="0" rIns="0" bIns="0" rtlCol="0" anchor="t"/>
          <a:lstStyle/>
          <a:p>
            <a:pPr algn="l" indent="0" marL="0">
              <a:lnSpc>
                <a:spcPts val="1800"/>
              </a:lnSpc>
              <a:buNone/>
            </a:pPr>
            <a:r>
              <a:rPr lang="en-US" sz="1400" dirty="0">
                <a:solidFill>
                  <a:srgbClr val="67534F"/>
                </a:solidFill>
                <a:latin typeface="Montserrat" pitchFamily="34" charset="0"/>
                <a:ea typeface="Montserrat" pitchFamily="34" charset="-122"/>
                <a:cs typeface="Montserrat" pitchFamily="34" charset="-120"/>
              </a:rPr>
              <a:t>Advanced reasoning engine that synthesizes multi-agent outputs into actionable insights and recommendations. Provides context-aware decision support for maintenance and safety operations.</a:t>
            </a:r>
            <a:endParaRPr lang="en-US" sz="1400" dirty="0"/>
          </a:p>
        </p:txBody>
      </p:sp>
      <p:pic>
        <p:nvPicPr>
          <p:cNvPr id="12" name="Image 3" descr="preencoded.png">    </p:cNvPr>
          <p:cNvPicPr>
            <a:picLocks noChangeAspect="1"/>
          </p:cNvPicPr>
          <p:nvPr/>
        </p:nvPicPr>
        <p:blipFill>
          <a:blip r:embed="rId4"/>
          <a:stretch>
            <a:fillRect/>
          </a:stretch>
        </p:blipFill>
        <p:spPr>
          <a:xfrm>
            <a:off x="793790" y="5889665"/>
            <a:ext cx="893088" cy="1262539"/>
          </a:xfrm>
          <a:prstGeom prst="rect">
            <a:avLst/>
          </a:prstGeom>
        </p:spPr>
      </p:pic>
      <p:sp>
        <p:nvSpPr>
          <p:cNvPr id="13" name="Text 7"/>
          <p:cNvSpPr/>
          <p:nvPr/>
        </p:nvSpPr>
        <p:spPr>
          <a:xfrm>
            <a:off x="1865471" y="6068258"/>
            <a:ext cx="2567702" cy="333851"/>
          </a:xfrm>
          <a:prstGeom prst="rect">
            <a:avLst/>
          </a:prstGeom>
          <a:noFill/>
          <a:ln/>
        </p:spPr>
        <p:txBody>
          <a:bodyPr wrap="none" lIns="0" tIns="0" rIns="0" bIns="0" rtlCol="0" anchor="t"/>
          <a:lstStyle/>
          <a:p>
            <a:pPr algn="l" indent="0" marL="0">
              <a:lnSpc>
                <a:spcPts val="2600"/>
              </a:lnSpc>
              <a:buNone/>
            </a:pPr>
            <a:r>
              <a:rPr lang="en-US" sz="2000" dirty="0">
                <a:solidFill>
                  <a:srgbClr val="67534F"/>
                </a:solidFill>
                <a:latin typeface="Marcellus" pitchFamily="34" charset="0"/>
                <a:ea typeface="Marcellus" pitchFamily="34" charset="-122"/>
                <a:cs typeface="Marcellus" pitchFamily="34" charset="-120"/>
              </a:rPr>
              <a:t>Event Streaming</a:t>
            </a:r>
            <a:endParaRPr lang="en-US" sz="2000" dirty="0"/>
          </a:p>
        </p:txBody>
      </p:sp>
      <p:sp>
        <p:nvSpPr>
          <p:cNvPr id="14" name="Text 8"/>
          <p:cNvSpPr/>
          <p:nvPr/>
        </p:nvSpPr>
        <p:spPr>
          <a:xfrm>
            <a:off x="1865471" y="6509266"/>
            <a:ext cx="11971139" cy="464344"/>
          </a:xfrm>
          <a:prstGeom prst="rect">
            <a:avLst/>
          </a:prstGeom>
          <a:noFill/>
          <a:ln/>
        </p:spPr>
        <p:txBody>
          <a:bodyPr wrap="square" lIns="0" tIns="0" rIns="0" bIns="0" rtlCol="0" anchor="t"/>
          <a:lstStyle/>
          <a:p>
            <a:pPr algn="l" indent="0" marL="0">
              <a:lnSpc>
                <a:spcPts val="1800"/>
              </a:lnSpc>
              <a:buNone/>
            </a:pPr>
            <a:r>
              <a:rPr lang="en-US" sz="1400" dirty="0">
                <a:solidFill>
                  <a:srgbClr val="67534F"/>
                </a:solidFill>
                <a:latin typeface="Montserrat" pitchFamily="34" charset="0"/>
                <a:ea typeface="Montserrat" pitchFamily="34" charset="-122"/>
                <a:cs typeface="Montserrat" pitchFamily="34" charset="-120"/>
              </a:rPr>
              <a:t>High-performance message bus utilizing in-memory processing or Kafka for real-time event streaming. Ensures seamless data flow and system responsiveness across all components.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733306"/>
            <a:ext cx="4055031" cy="519232"/>
          </a:xfrm>
          <a:prstGeom prst="rect">
            <a:avLst/>
          </a:prstGeom>
          <a:noFill/>
          <a:ln/>
        </p:spPr>
        <p:txBody>
          <a:bodyPr wrap="none" lIns="0" tIns="0" rIns="0" bIns="0" rtlCol="0" anchor="t"/>
          <a:lstStyle/>
          <a:p>
            <a:pPr algn="l" indent="0" marL="0">
              <a:lnSpc>
                <a:spcPts val="4050"/>
              </a:lnSpc>
              <a:buNone/>
            </a:pPr>
            <a:r>
              <a:rPr lang="en-US" sz="3100" dirty="0">
                <a:solidFill>
                  <a:srgbClr val="532418"/>
                </a:solidFill>
                <a:latin typeface="Marcellus" pitchFamily="34" charset="0"/>
                <a:ea typeface="Marcellus" pitchFamily="34" charset="-122"/>
                <a:cs typeface="Marcellus" pitchFamily="34" charset="-120"/>
              </a:rPr>
              <a:t>ML Models &amp; Outputs</a:t>
            </a:r>
            <a:endParaRPr lang="en-US" sz="3100" dirty="0"/>
          </a:p>
        </p:txBody>
      </p:sp>
      <p:sp>
        <p:nvSpPr>
          <p:cNvPr id="4" name="Shape 1"/>
          <p:cNvSpPr/>
          <p:nvPr/>
        </p:nvSpPr>
        <p:spPr>
          <a:xfrm>
            <a:off x="6280190" y="1460897"/>
            <a:ext cx="7556421" cy="1540193"/>
          </a:xfrm>
          <a:prstGeom prst="roundRect">
            <a:avLst>
              <a:gd name="adj" fmla="val 3789"/>
            </a:avLst>
          </a:prstGeom>
          <a:solidFill>
            <a:srgbClr val="FFFFF4"/>
          </a:solidFill>
          <a:ln w="15240">
            <a:solidFill>
              <a:srgbClr val="FFE0CC"/>
            </a:solidFill>
            <a:prstDash val="solid"/>
          </a:ln>
        </p:spPr>
      </p:sp>
      <p:sp>
        <p:nvSpPr>
          <p:cNvPr id="5" name="Text 2"/>
          <p:cNvSpPr/>
          <p:nvPr/>
        </p:nvSpPr>
        <p:spPr>
          <a:xfrm>
            <a:off x="6434257" y="1614964"/>
            <a:ext cx="1997035" cy="259556"/>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pitchFamily="34" charset="0"/>
                <a:ea typeface="Marcellus" pitchFamily="34" charset="-122"/>
                <a:cs typeface="Marcellus" pitchFamily="34" charset="-120"/>
              </a:rPr>
              <a:t>Tabular Analytics</a:t>
            </a:r>
            <a:endParaRPr lang="en-US" sz="1550" dirty="0"/>
          </a:p>
        </p:txBody>
      </p:sp>
      <p:sp>
        <p:nvSpPr>
          <p:cNvPr id="6" name="Text 3"/>
          <p:cNvSpPr/>
          <p:nvPr/>
        </p:nvSpPr>
        <p:spPr>
          <a:xfrm>
            <a:off x="6434257" y="1957864"/>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Models:</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RandomForest &amp; SVM algorithms</a:t>
            </a:r>
            <a:endParaRPr lang="en-US" sz="1050" dirty="0"/>
          </a:p>
        </p:txBody>
      </p:sp>
      <p:sp>
        <p:nvSpPr>
          <p:cNvPr id="7" name="Text 4"/>
          <p:cNvSpPr/>
          <p:nvPr/>
        </p:nvSpPr>
        <p:spPr>
          <a:xfrm>
            <a:off x="6434257" y="2221825"/>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Input: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Comprehensive sensor data logs from aircraft systems</a:t>
            </a:r>
            <a:endParaRPr lang="en-US" sz="1050" dirty="0"/>
          </a:p>
        </p:txBody>
      </p:sp>
      <p:sp>
        <p:nvSpPr>
          <p:cNvPr id="8" name="Text 5"/>
          <p:cNvSpPr/>
          <p:nvPr/>
        </p:nvSpPr>
        <p:spPr>
          <a:xfrm>
            <a:off x="6434257" y="2485787"/>
            <a:ext cx="7248287" cy="361236"/>
          </a:xfrm>
          <a:prstGeom prst="rect">
            <a:avLst/>
          </a:prstGeom>
          <a:noFill/>
          <a:ln/>
        </p:spPr>
        <p:txBody>
          <a:bodyPr wrap="squar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Output: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Component-specific risk assessments with automated maintenance scheduling recommendations</a:t>
            </a:r>
            <a:endParaRPr lang="en-US" sz="1050" dirty="0"/>
          </a:p>
        </p:txBody>
      </p:sp>
      <p:sp>
        <p:nvSpPr>
          <p:cNvPr id="9" name="Shape 6"/>
          <p:cNvSpPr/>
          <p:nvPr/>
        </p:nvSpPr>
        <p:spPr>
          <a:xfrm>
            <a:off x="6280190" y="3139916"/>
            <a:ext cx="7556421" cy="1359575"/>
          </a:xfrm>
          <a:prstGeom prst="roundRect">
            <a:avLst>
              <a:gd name="adj" fmla="val 4292"/>
            </a:avLst>
          </a:prstGeom>
          <a:solidFill>
            <a:srgbClr val="FFFFF4"/>
          </a:solidFill>
          <a:ln w="15240">
            <a:solidFill>
              <a:srgbClr val="FFE0CC"/>
            </a:solidFill>
            <a:prstDash val="solid"/>
          </a:ln>
        </p:spPr>
      </p:sp>
      <p:sp>
        <p:nvSpPr>
          <p:cNvPr id="10" name="Text 7"/>
          <p:cNvSpPr/>
          <p:nvPr/>
        </p:nvSpPr>
        <p:spPr>
          <a:xfrm>
            <a:off x="6434257" y="3293983"/>
            <a:ext cx="1997035" cy="259556"/>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pitchFamily="34" charset="0"/>
                <a:ea typeface="Marcellus" pitchFamily="34" charset="-122"/>
                <a:cs typeface="Marcellus" pitchFamily="34" charset="-120"/>
              </a:rPr>
              <a:t>Computer Vision</a:t>
            </a:r>
            <a:endParaRPr lang="en-US" sz="1550" dirty="0"/>
          </a:p>
        </p:txBody>
      </p:sp>
      <p:sp>
        <p:nvSpPr>
          <p:cNvPr id="11" name="Text 8"/>
          <p:cNvSpPr/>
          <p:nvPr/>
        </p:nvSpPr>
        <p:spPr>
          <a:xfrm>
            <a:off x="6434257" y="3636883"/>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Model:</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Detectron2 object detection</a:t>
            </a:r>
            <a:endParaRPr lang="en-US" sz="1050" dirty="0"/>
          </a:p>
        </p:txBody>
      </p:sp>
      <p:sp>
        <p:nvSpPr>
          <p:cNvPr id="12" name="Text 9"/>
          <p:cNvSpPr/>
          <p:nvPr/>
        </p:nvSpPr>
        <p:spPr>
          <a:xfrm>
            <a:off x="6434257" y="3900845"/>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Input: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High-resolution drone and onboard camera imagery</a:t>
            </a:r>
            <a:endParaRPr lang="en-US" sz="1050" dirty="0"/>
          </a:p>
        </p:txBody>
      </p:sp>
      <p:sp>
        <p:nvSpPr>
          <p:cNvPr id="13" name="Text 10"/>
          <p:cNvSpPr/>
          <p:nvPr/>
        </p:nvSpPr>
        <p:spPr>
          <a:xfrm>
            <a:off x="6434257" y="4164806"/>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Output: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Automated defect detection with precise annotations and immediate stakeholder notifications</a:t>
            </a:r>
            <a:endParaRPr lang="en-US" sz="1050" dirty="0"/>
          </a:p>
        </p:txBody>
      </p:sp>
      <p:sp>
        <p:nvSpPr>
          <p:cNvPr id="14" name="Shape 11"/>
          <p:cNvSpPr/>
          <p:nvPr/>
        </p:nvSpPr>
        <p:spPr>
          <a:xfrm>
            <a:off x="6280190" y="4638318"/>
            <a:ext cx="7556421" cy="1359575"/>
          </a:xfrm>
          <a:prstGeom prst="roundRect">
            <a:avLst>
              <a:gd name="adj" fmla="val 4292"/>
            </a:avLst>
          </a:prstGeom>
          <a:solidFill>
            <a:srgbClr val="FFFFF4"/>
          </a:solidFill>
          <a:ln w="15240">
            <a:solidFill>
              <a:srgbClr val="FFE0CC"/>
            </a:solidFill>
            <a:prstDash val="solid"/>
          </a:ln>
        </p:spPr>
      </p:sp>
      <p:sp>
        <p:nvSpPr>
          <p:cNvPr id="15" name="Text 12"/>
          <p:cNvSpPr/>
          <p:nvPr/>
        </p:nvSpPr>
        <p:spPr>
          <a:xfrm>
            <a:off x="6434257" y="4792385"/>
            <a:ext cx="2580323" cy="259556"/>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pitchFamily="34" charset="0"/>
                <a:ea typeface="Marcellus" pitchFamily="34" charset="-122"/>
                <a:cs typeface="Marcellus" pitchFamily="34" charset="-120"/>
              </a:rPr>
              <a:t>Natural Language Processing</a:t>
            </a:r>
            <a:endParaRPr lang="en-US" sz="1550" dirty="0"/>
          </a:p>
        </p:txBody>
      </p:sp>
      <p:sp>
        <p:nvSpPr>
          <p:cNvPr id="16" name="Text 13"/>
          <p:cNvSpPr/>
          <p:nvPr/>
        </p:nvSpPr>
        <p:spPr>
          <a:xfrm>
            <a:off x="6434257" y="5135285"/>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Model:</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DistilBERT transformer architecture</a:t>
            </a:r>
            <a:endParaRPr lang="en-US" sz="1050" dirty="0"/>
          </a:p>
        </p:txBody>
      </p:sp>
      <p:sp>
        <p:nvSpPr>
          <p:cNvPr id="17" name="Text 14"/>
          <p:cNvSpPr/>
          <p:nvPr/>
        </p:nvSpPr>
        <p:spPr>
          <a:xfrm>
            <a:off x="6434257" y="5399246"/>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Input: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Crew maintenance logs and incident reports</a:t>
            </a:r>
            <a:endParaRPr lang="en-US" sz="1050" dirty="0"/>
          </a:p>
        </p:txBody>
      </p:sp>
      <p:sp>
        <p:nvSpPr>
          <p:cNvPr id="18" name="Text 15"/>
          <p:cNvSpPr/>
          <p:nvPr/>
        </p:nvSpPr>
        <p:spPr>
          <a:xfrm>
            <a:off x="6434257" y="5663208"/>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Output:</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Extracted safety events with intelligent summarization and priority-based alerting</a:t>
            </a:r>
            <a:endParaRPr lang="en-US" sz="1050" dirty="0"/>
          </a:p>
        </p:txBody>
      </p:sp>
      <p:sp>
        <p:nvSpPr>
          <p:cNvPr id="19" name="Shape 16"/>
          <p:cNvSpPr/>
          <p:nvPr/>
        </p:nvSpPr>
        <p:spPr>
          <a:xfrm>
            <a:off x="6280190" y="6136719"/>
            <a:ext cx="7556421" cy="1359575"/>
          </a:xfrm>
          <a:prstGeom prst="roundRect">
            <a:avLst>
              <a:gd name="adj" fmla="val 4292"/>
            </a:avLst>
          </a:prstGeom>
          <a:solidFill>
            <a:srgbClr val="FFFFF4"/>
          </a:solidFill>
          <a:ln w="15240">
            <a:solidFill>
              <a:srgbClr val="FFE0CC"/>
            </a:solidFill>
            <a:prstDash val="solid"/>
          </a:ln>
        </p:spPr>
      </p:sp>
      <p:sp>
        <p:nvSpPr>
          <p:cNvPr id="20" name="Text 17"/>
          <p:cNvSpPr/>
          <p:nvPr/>
        </p:nvSpPr>
        <p:spPr>
          <a:xfrm>
            <a:off x="6434257" y="6290786"/>
            <a:ext cx="1997035" cy="259556"/>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pitchFamily="34" charset="0"/>
                <a:ea typeface="Marcellus" pitchFamily="34" charset="-122"/>
                <a:cs typeface="Marcellus" pitchFamily="34" charset="-120"/>
              </a:rPr>
              <a:t>Multi-Modal Fusion</a:t>
            </a:r>
            <a:endParaRPr lang="en-US" sz="1550" dirty="0"/>
          </a:p>
        </p:txBody>
      </p:sp>
      <p:sp>
        <p:nvSpPr>
          <p:cNvPr id="21" name="Text 18"/>
          <p:cNvSpPr/>
          <p:nvPr/>
        </p:nvSpPr>
        <p:spPr>
          <a:xfrm>
            <a:off x="6434257" y="6633686"/>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Approach:</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Ensemble learning techniques</a:t>
            </a:r>
            <a:endParaRPr lang="en-US" sz="1050" dirty="0"/>
          </a:p>
        </p:txBody>
      </p:sp>
      <p:sp>
        <p:nvSpPr>
          <p:cNvPr id="22" name="Text 19"/>
          <p:cNvSpPr/>
          <p:nvPr/>
        </p:nvSpPr>
        <p:spPr>
          <a:xfrm>
            <a:off x="6434257" y="6897648"/>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Integration:</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Combines all data modalities</a:t>
            </a:r>
            <a:endParaRPr lang="en-US" sz="1050" dirty="0"/>
          </a:p>
        </p:txBody>
      </p:sp>
      <p:sp>
        <p:nvSpPr>
          <p:cNvPr id="23" name="Text 20"/>
          <p:cNvSpPr/>
          <p:nvPr/>
        </p:nvSpPr>
        <p:spPr>
          <a:xfrm>
            <a:off x="6434257" y="7161609"/>
            <a:ext cx="7248287" cy="180618"/>
          </a:xfrm>
          <a:prstGeom prst="rect">
            <a:avLst/>
          </a:prstGeom>
          <a:noFill/>
          <a:ln/>
        </p:spPr>
        <p:txBody>
          <a:bodyPr wrap="none" lIns="0" tIns="0" rIns="0" bIns="0" rtlCol="0" anchor="t"/>
          <a:lstStyle/>
          <a:p>
            <a:pPr algn="l" indent="0" marL="0">
              <a:lnSpc>
                <a:spcPts val="1400"/>
              </a:lnSpc>
              <a:buNone/>
            </a:pPr>
            <a:r>
              <a:rPr lang="en-US" sz="1050" b="1" dirty="0">
                <a:solidFill>
                  <a:srgbClr val="67534F"/>
                </a:solidFill>
                <a:latin typeface="Montserrat" pitchFamily="34" charset="0"/>
                <a:ea typeface="Montserrat" pitchFamily="34" charset="-122"/>
                <a:cs typeface="Montserrat" pitchFamily="34" charset="-120"/>
              </a:rPr>
              <a:t>Capability:</a:t>
            </a:r>
            <a:pPr algn="l" indent="0" marL="0">
              <a:lnSpc>
                <a:spcPts val="1400"/>
              </a:lnSpc>
              <a:buNone/>
            </a:pPr>
            <a:r>
              <a:rPr lang="en-US" sz="1050" dirty="0">
                <a:solidFill>
                  <a:srgbClr val="67534F"/>
                </a:solidFill>
                <a:latin typeface="Montserrat" pitchFamily="34" charset="0"/>
                <a:ea typeface="Montserrat" pitchFamily="34" charset="-122"/>
                <a:cs typeface="Montserrat" pitchFamily="34" charset="-120"/>
              </a:rPr>
              <a:t> Holistic fleet-wide risk assessment enabling strategic operational decisions</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04017"/>
            <a:ext cx="5626418" cy="556260"/>
          </a:xfrm>
          <a:prstGeom prst="rect">
            <a:avLst/>
          </a:prstGeom>
          <a:noFill/>
          <a:ln/>
        </p:spPr>
        <p:txBody>
          <a:bodyPr wrap="none" lIns="0" tIns="0" rIns="0" bIns="0" rtlCol="0" anchor="t"/>
          <a:lstStyle/>
          <a:p>
            <a:pPr algn="l" indent="0" marL="0">
              <a:lnSpc>
                <a:spcPts val="4350"/>
              </a:lnSpc>
              <a:buNone/>
            </a:pPr>
            <a:r>
              <a:rPr lang="en-US" sz="3350" dirty="0">
                <a:solidFill>
                  <a:srgbClr val="532418"/>
                </a:solidFill>
                <a:latin typeface="Marcellus" pitchFamily="34" charset="0"/>
                <a:ea typeface="Marcellus" pitchFamily="34" charset="-122"/>
                <a:cs typeface="Marcellus" pitchFamily="34" charset="-120"/>
              </a:rPr>
              <a:t>How VimanaSarathi AI Works</a:t>
            </a:r>
            <a:endParaRPr lang="en-US" sz="3350" dirty="0"/>
          </a:p>
        </p:txBody>
      </p:sp>
      <p:sp>
        <p:nvSpPr>
          <p:cNvPr id="3" name="Shape 1"/>
          <p:cNvSpPr/>
          <p:nvPr/>
        </p:nvSpPr>
        <p:spPr>
          <a:xfrm>
            <a:off x="7307580" y="1557933"/>
            <a:ext cx="15240" cy="5967532"/>
          </a:xfrm>
          <a:prstGeom prst="roundRect">
            <a:avLst>
              <a:gd name="adj" fmla="val 410233"/>
            </a:avLst>
          </a:prstGeom>
          <a:solidFill>
            <a:srgbClr val="FFE0CC"/>
          </a:solidFill>
          <a:ln/>
        </p:spPr>
      </p:sp>
      <p:sp>
        <p:nvSpPr>
          <p:cNvPr id="4" name="Shape 2"/>
          <p:cNvSpPr/>
          <p:nvPr/>
        </p:nvSpPr>
        <p:spPr>
          <a:xfrm>
            <a:off x="6716494" y="1717715"/>
            <a:ext cx="446484" cy="15240"/>
          </a:xfrm>
          <a:prstGeom prst="roundRect">
            <a:avLst>
              <a:gd name="adj" fmla="val 410233"/>
            </a:avLst>
          </a:prstGeom>
          <a:solidFill>
            <a:srgbClr val="FFE0CC"/>
          </a:solidFill>
          <a:ln/>
        </p:spPr>
      </p:sp>
      <p:sp>
        <p:nvSpPr>
          <p:cNvPr id="5" name="Shape 3"/>
          <p:cNvSpPr/>
          <p:nvPr/>
        </p:nvSpPr>
        <p:spPr>
          <a:xfrm>
            <a:off x="7147739" y="1557933"/>
            <a:ext cx="334923" cy="334923"/>
          </a:xfrm>
          <a:prstGeom prst="roundRect">
            <a:avLst>
              <a:gd name="adj" fmla="val 18667"/>
            </a:avLst>
          </a:prstGeom>
          <a:solidFill>
            <a:srgbClr val="FFFFF4"/>
          </a:solidFill>
          <a:ln w="15240">
            <a:solidFill>
              <a:srgbClr val="FFE0CC"/>
            </a:solidFill>
            <a:prstDash val="solid"/>
          </a:ln>
        </p:spPr>
      </p:sp>
      <p:sp>
        <p:nvSpPr>
          <p:cNvPr id="6" name="Text 4"/>
          <p:cNvSpPr/>
          <p:nvPr/>
        </p:nvSpPr>
        <p:spPr>
          <a:xfrm>
            <a:off x="7186791" y="1558469"/>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1</a:t>
            </a:r>
            <a:endParaRPr lang="en-US" sz="2000" dirty="0"/>
          </a:p>
        </p:txBody>
      </p:sp>
      <p:sp>
        <p:nvSpPr>
          <p:cNvPr id="7" name="Text 5"/>
          <p:cNvSpPr/>
          <p:nvPr/>
        </p:nvSpPr>
        <p:spPr>
          <a:xfrm>
            <a:off x="4431149" y="1604367"/>
            <a:ext cx="2139791" cy="278130"/>
          </a:xfrm>
          <a:prstGeom prst="rect">
            <a:avLst/>
          </a:prstGeom>
          <a:noFill/>
          <a:ln/>
        </p:spPr>
        <p:txBody>
          <a:bodyPr wrap="none" lIns="0" tIns="0" rIns="0" bIns="0" rtlCol="0" anchor="t"/>
          <a:lstStyle/>
          <a:p>
            <a:pPr algn="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Event Detection</a:t>
            </a:r>
            <a:endParaRPr lang="en-US" sz="1650" dirty="0"/>
          </a:p>
        </p:txBody>
      </p:sp>
      <p:sp>
        <p:nvSpPr>
          <p:cNvPr id="8" name="Text 6"/>
          <p:cNvSpPr/>
          <p:nvPr/>
        </p:nvSpPr>
        <p:spPr>
          <a:xfrm>
            <a:off x="793790" y="1971794"/>
            <a:ext cx="5777151" cy="386953"/>
          </a:xfrm>
          <a:prstGeom prst="rect">
            <a:avLst/>
          </a:prstGeom>
          <a:noFill/>
          <a:ln/>
        </p:spPr>
        <p:txBody>
          <a:bodyPr wrap="square" lIns="0" tIns="0" rIns="0" bIns="0" rtlCol="0" anchor="t"/>
          <a:lstStyle/>
          <a:p>
            <a:pPr algn="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System continuously monitors incoming data streams from sensors, cameras, and crew reports across the entire aviation ecosystem.</a:t>
            </a:r>
            <a:endParaRPr lang="en-US" sz="1150" dirty="0"/>
          </a:p>
        </p:txBody>
      </p:sp>
      <p:sp>
        <p:nvSpPr>
          <p:cNvPr id="9" name="Shape 7"/>
          <p:cNvSpPr/>
          <p:nvPr/>
        </p:nvSpPr>
        <p:spPr>
          <a:xfrm>
            <a:off x="7467421" y="2610683"/>
            <a:ext cx="446484" cy="15240"/>
          </a:xfrm>
          <a:prstGeom prst="roundRect">
            <a:avLst>
              <a:gd name="adj" fmla="val 410233"/>
            </a:avLst>
          </a:prstGeom>
          <a:solidFill>
            <a:srgbClr val="FFE0CC"/>
          </a:solidFill>
          <a:ln/>
        </p:spPr>
      </p:sp>
      <p:sp>
        <p:nvSpPr>
          <p:cNvPr id="10" name="Shape 8"/>
          <p:cNvSpPr/>
          <p:nvPr/>
        </p:nvSpPr>
        <p:spPr>
          <a:xfrm>
            <a:off x="7147739" y="2450902"/>
            <a:ext cx="334923" cy="334923"/>
          </a:xfrm>
          <a:prstGeom prst="roundRect">
            <a:avLst>
              <a:gd name="adj" fmla="val 18667"/>
            </a:avLst>
          </a:prstGeom>
          <a:solidFill>
            <a:srgbClr val="FFFFF4"/>
          </a:solidFill>
          <a:ln w="15240">
            <a:solidFill>
              <a:srgbClr val="FFE0CC"/>
            </a:solidFill>
            <a:prstDash val="solid"/>
          </a:ln>
        </p:spPr>
      </p:sp>
      <p:sp>
        <p:nvSpPr>
          <p:cNvPr id="11" name="Text 9"/>
          <p:cNvSpPr/>
          <p:nvPr/>
        </p:nvSpPr>
        <p:spPr>
          <a:xfrm>
            <a:off x="7186791" y="2451437"/>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2</a:t>
            </a:r>
            <a:endParaRPr lang="en-US" sz="2000" dirty="0"/>
          </a:p>
        </p:txBody>
      </p:sp>
      <p:sp>
        <p:nvSpPr>
          <p:cNvPr id="12" name="Text 10"/>
          <p:cNvSpPr/>
          <p:nvPr/>
        </p:nvSpPr>
        <p:spPr>
          <a:xfrm>
            <a:off x="8059460" y="2497336"/>
            <a:ext cx="2139791" cy="278130"/>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Agent Selection</a:t>
            </a:r>
            <a:endParaRPr lang="en-US" sz="1650" dirty="0"/>
          </a:p>
        </p:txBody>
      </p:sp>
      <p:sp>
        <p:nvSpPr>
          <p:cNvPr id="13" name="Text 11"/>
          <p:cNvSpPr/>
          <p:nvPr/>
        </p:nvSpPr>
        <p:spPr>
          <a:xfrm>
            <a:off x="8059460" y="2864763"/>
            <a:ext cx="5777151" cy="386953"/>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Intelligent orchestrator automatically routes events to appropriate specialized agents based on data type and operational context.</a:t>
            </a:r>
            <a:endParaRPr lang="en-US" sz="1150" dirty="0"/>
          </a:p>
        </p:txBody>
      </p:sp>
      <p:sp>
        <p:nvSpPr>
          <p:cNvPr id="14" name="Shape 12"/>
          <p:cNvSpPr/>
          <p:nvPr/>
        </p:nvSpPr>
        <p:spPr>
          <a:xfrm>
            <a:off x="6716494" y="3378041"/>
            <a:ext cx="446484" cy="15240"/>
          </a:xfrm>
          <a:prstGeom prst="roundRect">
            <a:avLst>
              <a:gd name="adj" fmla="val 410233"/>
            </a:avLst>
          </a:prstGeom>
          <a:solidFill>
            <a:srgbClr val="FFE0CC"/>
          </a:solidFill>
          <a:ln/>
        </p:spPr>
      </p:sp>
      <p:sp>
        <p:nvSpPr>
          <p:cNvPr id="15" name="Shape 13"/>
          <p:cNvSpPr/>
          <p:nvPr/>
        </p:nvSpPr>
        <p:spPr>
          <a:xfrm>
            <a:off x="7147739" y="3218259"/>
            <a:ext cx="334923" cy="334923"/>
          </a:xfrm>
          <a:prstGeom prst="roundRect">
            <a:avLst>
              <a:gd name="adj" fmla="val 18667"/>
            </a:avLst>
          </a:prstGeom>
          <a:solidFill>
            <a:srgbClr val="FFFFF4"/>
          </a:solidFill>
          <a:ln w="15240">
            <a:solidFill>
              <a:srgbClr val="FFE0CC"/>
            </a:solidFill>
            <a:prstDash val="solid"/>
          </a:ln>
        </p:spPr>
      </p:sp>
      <p:sp>
        <p:nvSpPr>
          <p:cNvPr id="16" name="Text 14"/>
          <p:cNvSpPr/>
          <p:nvPr/>
        </p:nvSpPr>
        <p:spPr>
          <a:xfrm>
            <a:off x="7186791" y="3218795"/>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3</a:t>
            </a:r>
            <a:endParaRPr lang="en-US" sz="2000" dirty="0"/>
          </a:p>
        </p:txBody>
      </p:sp>
      <p:sp>
        <p:nvSpPr>
          <p:cNvPr id="17" name="Text 15"/>
          <p:cNvSpPr/>
          <p:nvPr/>
        </p:nvSpPr>
        <p:spPr>
          <a:xfrm>
            <a:off x="4431149" y="3264694"/>
            <a:ext cx="2139791" cy="278130"/>
          </a:xfrm>
          <a:prstGeom prst="rect">
            <a:avLst/>
          </a:prstGeom>
          <a:noFill/>
          <a:ln/>
        </p:spPr>
        <p:txBody>
          <a:bodyPr wrap="none" lIns="0" tIns="0" rIns="0" bIns="0" rtlCol="0" anchor="t"/>
          <a:lstStyle/>
          <a:p>
            <a:pPr algn="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Model Inference</a:t>
            </a:r>
            <a:endParaRPr lang="en-US" sz="1650" dirty="0"/>
          </a:p>
        </p:txBody>
      </p:sp>
      <p:sp>
        <p:nvSpPr>
          <p:cNvPr id="18" name="Text 16"/>
          <p:cNvSpPr/>
          <p:nvPr/>
        </p:nvSpPr>
        <p:spPr>
          <a:xfrm>
            <a:off x="793790" y="3632121"/>
            <a:ext cx="5777151" cy="386953"/>
          </a:xfrm>
          <a:prstGeom prst="rect">
            <a:avLst/>
          </a:prstGeom>
          <a:noFill/>
          <a:ln/>
        </p:spPr>
        <p:txBody>
          <a:bodyPr wrap="square" lIns="0" tIns="0" rIns="0" bIns="0" rtlCol="0" anchor="t"/>
          <a:lstStyle/>
          <a:p>
            <a:pPr algn="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Selected AI models perform real-time analysis, generating predictions and identifying potential safety or maintenance concerns.</a:t>
            </a:r>
            <a:endParaRPr lang="en-US" sz="1150" dirty="0"/>
          </a:p>
        </p:txBody>
      </p:sp>
      <p:sp>
        <p:nvSpPr>
          <p:cNvPr id="19" name="Shape 17"/>
          <p:cNvSpPr/>
          <p:nvPr/>
        </p:nvSpPr>
        <p:spPr>
          <a:xfrm>
            <a:off x="7467421" y="4145518"/>
            <a:ext cx="446484" cy="15240"/>
          </a:xfrm>
          <a:prstGeom prst="roundRect">
            <a:avLst>
              <a:gd name="adj" fmla="val 410233"/>
            </a:avLst>
          </a:prstGeom>
          <a:solidFill>
            <a:srgbClr val="FFE0CC"/>
          </a:solidFill>
          <a:ln/>
        </p:spPr>
      </p:sp>
      <p:sp>
        <p:nvSpPr>
          <p:cNvPr id="20" name="Shape 18"/>
          <p:cNvSpPr/>
          <p:nvPr/>
        </p:nvSpPr>
        <p:spPr>
          <a:xfrm>
            <a:off x="7147739" y="3985736"/>
            <a:ext cx="334923" cy="334923"/>
          </a:xfrm>
          <a:prstGeom prst="roundRect">
            <a:avLst>
              <a:gd name="adj" fmla="val 18667"/>
            </a:avLst>
          </a:prstGeom>
          <a:solidFill>
            <a:srgbClr val="FFFFF4"/>
          </a:solidFill>
          <a:ln w="15240">
            <a:solidFill>
              <a:srgbClr val="FFE0CC"/>
            </a:solidFill>
            <a:prstDash val="solid"/>
          </a:ln>
        </p:spPr>
      </p:sp>
      <p:sp>
        <p:nvSpPr>
          <p:cNvPr id="21" name="Text 19"/>
          <p:cNvSpPr/>
          <p:nvPr/>
        </p:nvSpPr>
        <p:spPr>
          <a:xfrm>
            <a:off x="7186791" y="3986272"/>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4</a:t>
            </a:r>
            <a:endParaRPr lang="en-US" sz="2000" dirty="0"/>
          </a:p>
        </p:txBody>
      </p:sp>
      <p:sp>
        <p:nvSpPr>
          <p:cNvPr id="22" name="Text 20"/>
          <p:cNvSpPr/>
          <p:nvPr/>
        </p:nvSpPr>
        <p:spPr>
          <a:xfrm>
            <a:off x="8059460" y="4032171"/>
            <a:ext cx="2139791" cy="278130"/>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LLM Reasoning</a:t>
            </a:r>
            <a:endParaRPr lang="en-US" sz="1650" dirty="0"/>
          </a:p>
        </p:txBody>
      </p:sp>
      <p:sp>
        <p:nvSpPr>
          <p:cNvPr id="23" name="Text 21"/>
          <p:cNvSpPr/>
          <p:nvPr/>
        </p:nvSpPr>
        <p:spPr>
          <a:xfrm>
            <a:off x="8059460" y="4399598"/>
            <a:ext cx="5777151" cy="386953"/>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Advanced reasoning engine synthesizes model outputs into comprehensive, actionable recommendations with contextual insights.</a:t>
            </a:r>
            <a:endParaRPr lang="en-US" sz="1150" dirty="0"/>
          </a:p>
        </p:txBody>
      </p:sp>
      <p:sp>
        <p:nvSpPr>
          <p:cNvPr id="24" name="Shape 22"/>
          <p:cNvSpPr/>
          <p:nvPr/>
        </p:nvSpPr>
        <p:spPr>
          <a:xfrm>
            <a:off x="6716494" y="4912995"/>
            <a:ext cx="446484" cy="15240"/>
          </a:xfrm>
          <a:prstGeom prst="roundRect">
            <a:avLst>
              <a:gd name="adj" fmla="val 410233"/>
            </a:avLst>
          </a:prstGeom>
          <a:solidFill>
            <a:srgbClr val="FFE0CC"/>
          </a:solidFill>
          <a:ln/>
        </p:spPr>
      </p:sp>
      <p:sp>
        <p:nvSpPr>
          <p:cNvPr id="25" name="Shape 23"/>
          <p:cNvSpPr/>
          <p:nvPr/>
        </p:nvSpPr>
        <p:spPr>
          <a:xfrm>
            <a:off x="7147739" y="4753213"/>
            <a:ext cx="334923" cy="334923"/>
          </a:xfrm>
          <a:prstGeom prst="roundRect">
            <a:avLst>
              <a:gd name="adj" fmla="val 18667"/>
            </a:avLst>
          </a:prstGeom>
          <a:solidFill>
            <a:srgbClr val="FFFFF4"/>
          </a:solidFill>
          <a:ln w="15240">
            <a:solidFill>
              <a:srgbClr val="FFE0CC"/>
            </a:solidFill>
            <a:prstDash val="solid"/>
          </a:ln>
        </p:spPr>
      </p:sp>
      <p:sp>
        <p:nvSpPr>
          <p:cNvPr id="26" name="Text 24"/>
          <p:cNvSpPr/>
          <p:nvPr/>
        </p:nvSpPr>
        <p:spPr>
          <a:xfrm>
            <a:off x="7186791" y="4753749"/>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5</a:t>
            </a:r>
            <a:endParaRPr lang="en-US" sz="2000" dirty="0"/>
          </a:p>
        </p:txBody>
      </p:sp>
      <p:sp>
        <p:nvSpPr>
          <p:cNvPr id="27" name="Text 25"/>
          <p:cNvSpPr/>
          <p:nvPr/>
        </p:nvSpPr>
        <p:spPr>
          <a:xfrm>
            <a:off x="4431149" y="4799648"/>
            <a:ext cx="2139791" cy="278130"/>
          </a:xfrm>
          <a:prstGeom prst="rect">
            <a:avLst/>
          </a:prstGeom>
          <a:noFill/>
          <a:ln/>
        </p:spPr>
        <p:txBody>
          <a:bodyPr wrap="none" lIns="0" tIns="0" rIns="0" bIns="0" rtlCol="0" anchor="t"/>
          <a:lstStyle/>
          <a:p>
            <a:pPr algn="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Advisory Generation</a:t>
            </a:r>
            <a:endParaRPr lang="en-US" sz="1650" dirty="0"/>
          </a:p>
        </p:txBody>
      </p:sp>
      <p:sp>
        <p:nvSpPr>
          <p:cNvPr id="28" name="Text 26"/>
          <p:cNvSpPr/>
          <p:nvPr/>
        </p:nvSpPr>
        <p:spPr>
          <a:xfrm>
            <a:off x="793790" y="5167074"/>
            <a:ext cx="5777151" cy="386953"/>
          </a:xfrm>
          <a:prstGeom prst="rect">
            <a:avLst/>
          </a:prstGeom>
          <a:noFill/>
          <a:ln/>
        </p:spPr>
        <p:txBody>
          <a:bodyPr wrap="square" lIns="0" tIns="0" rIns="0" bIns="0" rtlCol="0" anchor="t"/>
          <a:lstStyle/>
          <a:p>
            <a:pPr algn="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System creates prioritized recommendations for maintenance actions, safety protocols, and operational adjustments.</a:t>
            </a:r>
            <a:endParaRPr lang="en-US" sz="1150" dirty="0"/>
          </a:p>
        </p:txBody>
      </p:sp>
      <p:sp>
        <p:nvSpPr>
          <p:cNvPr id="29" name="Shape 27"/>
          <p:cNvSpPr/>
          <p:nvPr/>
        </p:nvSpPr>
        <p:spPr>
          <a:xfrm>
            <a:off x="7467421" y="5680472"/>
            <a:ext cx="446484" cy="15240"/>
          </a:xfrm>
          <a:prstGeom prst="roundRect">
            <a:avLst>
              <a:gd name="adj" fmla="val 410233"/>
            </a:avLst>
          </a:prstGeom>
          <a:solidFill>
            <a:srgbClr val="FFE0CC"/>
          </a:solidFill>
          <a:ln/>
        </p:spPr>
      </p:sp>
      <p:sp>
        <p:nvSpPr>
          <p:cNvPr id="30" name="Shape 28"/>
          <p:cNvSpPr/>
          <p:nvPr/>
        </p:nvSpPr>
        <p:spPr>
          <a:xfrm>
            <a:off x="7147739" y="5520690"/>
            <a:ext cx="334923" cy="334923"/>
          </a:xfrm>
          <a:prstGeom prst="roundRect">
            <a:avLst>
              <a:gd name="adj" fmla="val 18667"/>
            </a:avLst>
          </a:prstGeom>
          <a:solidFill>
            <a:srgbClr val="FFFFF4"/>
          </a:solidFill>
          <a:ln w="15240">
            <a:solidFill>
              <a:srgbClr val="FFE0CC"/>
            </a:solidFill>
            <a:prstDash val="solid"/>
          </a:ln>
        </p:spPr>
      </p:sp>
      <p:sp>
        <p:nvSpPr>
          <p:cNvPr id="31" name="Text 29"/>
          <p:cNvSpPr/>
          <p:nvPr/>
        </p:nvSpPr>
        <p:spPr>
          <a:xfrm>
            <a:off x="7186791" y="5521226"/>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6</a:t>
            </a:r>
            <a:endParaRPr lang="en-US" sz="2000" dirty="0"/>
          </a:p>
        </p:txBody>
      </p:sp>
      <p:sp>
        <p:nvSpPr>
          <p:cNvPr id="32" name="Text 30"/>
          <p:cNvSpPr/>
          <p:nvPr/>
        </p:nvSpPr>
        <p:spPr>
          <a:xfrm>
            <a:off x="8059460" y="5567124"/>
            <a:ext cx="2139791" cy="278130"/>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Stakeholder Alert</a:t>
            </a:r>
            <a:endParaRPr lang="en-US" sz="1650" dirty="0"/>
          </a:p>
        </p:txBody>
      </p:sp>
      <p:sp>
        <p:nvSpPr>
          <p:cNvPr id="33" name="Text 31"/>
          <p:cNvSpPr/>
          <p:nvPr/>
        </p:nvSpPr>
        <p:spPr>
          <a:xfrm>
            <a:off x="8059460" y="5934551"/>
            <a:ext cx="5777151" cy="386953"/>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Automated notifications are sent to relevant personnel including maintenance crews, safety officers, and operations managers.</a:t>
            </a:r>
            <a:endParaRPr lang="en-US" sz="1150" dirty="0"/>
          </a:p>
        </p:txBody>
      </p:sp>
      <p:sp>
        <p:nvSpPr>
          <p:cNvPr id="34" name="Shape 32"/>
          <p:cNvSpPr/>
          <p:nvPr/>
        </p:nvSpPr>
        <p:spPr>
          <a:xfrm>
            <a:off x="6716494" y="6447949"/>
            <a:ext cx="446484" cy="15240"/>
          </a:xfrm>
          <a:prstGeom prst="roundRect">
            <a:avLst>
              <a:gd name="adj" fmla="val 410233"/>
            </a:avLst>
          </a:prstGeom>
          <a:solidFill>
            <a:srgbClr val="FFE0CC"/>
          </a:solidFill>
          <a:ln/>
        </p:spPr>
      </p:sp>
      <p:sp>
        <p:nvSpPr>
          <p:cNvPr id="35" name="Shape 33"/>
          <p:cNvSpPr/>
          <p:nvPr/>
        </p:nvSpPr>
        <p:spPr>
          <a:xfrm>
            <a:off x="7147739" y="6288167"/>
            <a:ext cx="334923" cy="334923"/>
          </a:xfrm>
          <a:prstGeom prst="roundRect">
            <a:avLst>
              <a:gd name="adj" fmla="val 18667"/>
            </a:avLst>
          </a:prstGeom>
          <a:solidFill>
            <a:srgbClr val="FFFFF4"/>
          </a:solidFill>
          <a:ln w="15240">
            <a:solidFill>
              <a:srgbClr val="FFE0CC"/>
            </a:solidFill>
            <a:prstDash val="solid"/>
          </a:ln>
        </p:spPr>
      </p:sp>
      <p:sp>
        <p:nvSpPr>
          <p:cNvPr id="36" name="Text 34"/>
          <p:cNvSpPr/>
          <p:nvPr/>
        </p:nvSpPr>
        <p:spPr>
          <a:xfrm>
            <a:off x="7186791" y="6288703"/>
            <a:ext cx="256699" cy="333732"/>
          </a:xfrm>
          <a:prstGeom prst="rect">
            <a:avLst/>
          </a:prstGeom>
          <a:noFill/>
          <a:ln/>
        </p:spPr>
        <p:txBody>
          <a:bodyPr wrap="none" lIns="0" tIns="0" rIns="0" bIns="0" rtlCol="0" anchor="t"/>
          <a:lstStyle/>
          <a:p>
            <a:pPr algn="ctr" indent="0" marL="0">
              <a:lnSpc>
                <a:spcPts val="2000"/>
              </a:lnSpc>
              <a:buNone/>
            </a:pPr>
            <a:r>
              <a:rPr lang="en-US" sz="2000" dirty="0">
                <a:solidFill>
                  <a:srgbClr val="67534F"/>
                </a:solidFill>
                <a:latin typeface="Marcellus" pitchFamily="34" charset="0"/>
                <a:ea typeface="Marcellus" pitchFamily="34" charset="-122"/>
                <a:cs typeface="Marcellus" pitchFamily="34" charset="-120"/>
              </a:rPr>
              <a:t>7</a:t>
            </a:r>
            <a:endParaRPr lang="en-US" sz="2000" dirty="0"/>
          </a:p>
        </p:txBody>
      </p:sp>
      <p:sp>
        <p:nvSpPr>
          <p:cNvPr id="37" name="Text 35"/>
          <p:cNvSpPr/>
          <p:nvPr/>
        </p:nvSpPr>
        <p:spPr>
          <a:xfrm>
            <a:off x="4431149" y="6334601"/>
            <a:ext cx="2139791" cy="278130"/>
          </a:xfrm>
          <a:prstGeom prst="rect">
            <a:avLst/>
          </a:prstGeom>
          <a:noFill/>
          <a:ln/>
        </p:spPr>
        <p:txBody>
          <a:bodyPr wrap="none" lIns="0" tIns="0" rIns="0" bIns="0" rtlCol="0" anchor="t"/>
          <a:lstStyle/>
          <a:p>
            <a:pPr algn="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Audit Logging</a:t>
            </a:r>
            <a:endParaRPr lang="en-US" sz="1650" dirty="0"/>
          </a:p>
        </p:txBody>
      </p:sp>
      <p:sp>
        <p:nvSpPr>
          <p:cNvPr id="38" name="Text 36"/>
          <p:cNvSpPr/>
          <p:nvPr/>
        </p:nvSpPr>
        <p:spPr>
          <a:xfrm>
            <a:off x="793790" y="6702028"/>
            <a:ext cx="5777151" cy="386953"/>
          </a:xfrm>
          <a:prstGeom prst="rect">
            <a:avLst/>
          </a:prstGeom>
          <a:noFill/>
          <a:ln/>
        </p:spPr>
        <p:txBody>
          <a:bodyPr wrap="square" lIns="0" tIns="0" rIns="0" bIns="0" rtlCol="0" anchor="t"/>
          <a:lstStyle/>
          <a:p>
            <a:pPr algn="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Complete process documentation ensures regulatory compliance and enables continuous system improvement through feedback analysis.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019175"/>
            <a:ext cx="4279583" cy="556260"/>
          </a:xfrm>
          <a:prstGeom prst="rect">
            <a:avLst/>
          </a:prstGeom>
          <a:noFill/>
          <a:ln/>
        </p:spPr>
        <p:txBody>
          <a:bodyPr wrap="none" lIns="0" tIns="0" rIns="0" bIns="0" rtlCol="0" anchor="t"/>
          <a:lstStyle/>
          <a:p>
            <a:pPr algn="l" indent="0" marL="0">
              <a:lnSpc>
                <a:spcPts val="4350"/>
              </a:lnSpc>
              <a:buNone/>
            </a:pPr>
            <a:r>
              <a:rPr lang="en-US" sz="3350" dirty="0">
                <a:solidFill>
                  <a:srgbClr val="532418"/>
                </a:solidFill>
                <a:latin typeface="Marcellus" pitchFamily="34" charset="0"/>
                <a:ea typeface="Marcellus" pitchFamily="34" charset="-122"/>
                <a:cs typeface="Marcellus" pitchFamily="34" charset="-120"/>
              </a:rPr>
              <a:t>Benefits &amp; Scalability</a:t>
            </a:r>
            <a:endParaRPr lang="en-US" sz="3350" dirty="0"/>
          </a:p>
        </p:txBody>
      </p:sp>
      <p:sp>
        <p:nvSpPr>
          <p:cNvPr id="4" name="Text 1"/>
          <p:cNvSpPr/>
          <p:nvPr/>
        </p:nvSpPr>
        <p:spPr>
          <a:xfrm>
            <a:off x="6280190" y="1873091"/>
            <a:ext cx="2394823" cy="491133"/>
          </a:xfrm>
          <a:prstGeom prst="rect">
            <a:avLst/>
          </a:prstGeom>
          <a:noFill/>
          <a:ln/>
        </p:spPr>
        <p:txBody>
          <a:bodyPr wrap="none" lIns="0" tIns="0" rIns="0" bIns="0" rtlCol="0" anchor="t"/>
          <a:lstStyle/>
          <a:p>
            <a:pPr algn="ctr" indent="0" marL="0">
              <a:lnSpc>
                <a:spcPts val="3850"/>
              </a:lnSpc>
              <a:buNone/>
            </a:pPr>
            <a:r>
              <a:rPr lang="en-US" sz="3850" dirty="0">
                <a:solidFill>
                  <a:srgbClr val="67534F"/>
                </a:solidFill>
                <a:latin typeface="Marcellus" pitchFamily="34" charset="0"/>
                <a:ea typeface="Marcellus" pitchFamily="34" charset="-122"/>
                <a:cs typeface="Marcellus" pitchFamily="34" charset="-120"/>
              </a:rPr>
              <a:t>85%</a:t>
            </a:r>
            <a:endParaRPr lang="en-US" sz="3850" dirty="0"/>
          </a:p>
        </p:txBody>
      </p:sp>
      <p:sp>
        <p:nvSpPr>
          <p:cNvPr id="5" name="Text 2"/>
          <p:cNvSpPr/>
          <p:nvPr/>
        </p:nvSpPr>
        <p:spPr>
          <a:xfrm>
            <a:off x="6407706" y="2550200"/>
            <a:ext cx="2139791" cy="278130"/>
          </a:xfrm>
          <a:prstGeom prst="rect">
            <a:avLst/>
          </a:prstGeom>
          <a:noFill/>
          <a:ln/>
        </p:spPr>
        <p:txBody>
          <a:bodyPr wrap="none" lIns="0" tIns="0" rIns="0" bIns="0" rtlCol="0" anchor="t"/>
          <a:lstStyle/>
          <a:p>
            <a:pPr algn="ct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Downtime Reduction</a:t>
            </a:r>
            <a:endParaRPr lang="en-US" sz="1650" dirty="0"/>
          </a:p>
        </p:txBody>
      </p:sp>
      <p:sp>
        <p:nvSpPr>
          <p:cNvPr id="6" name="Text 3"/>
          <p:cNvSpPr/>
          <p:nvPr/>
        </p:nvSpPr>
        <p:spPr>
          <a:xfrm>
            <a:off x="6280190" y="2917627"/>
            <a:ext cx="2394823" cy="967383"/>
          </a:xfrm>
          <a:prstGeom prst="rect">
            <a:avLst/>
          </a:prstGeom>
          <a:noFill/>
          <a:ln/>
        </p:spPr>
        <p:txBody>
          <a:bodyPr wrap="square" lIns="0" tIns="0" rIns="0" bIns="0" rtlCol="0" anchor="t"/>
          <a:lstStyle/>
          <a:p>
            <a:pPr algn="ct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Significant decrease in unplanned aircraft downtime through predictive maintenance and early anomaly detection capabilities.</a:t>
            </a:r>
            <a:endParaRPr lang="en-US" sz="1150" dirty="0"/>
          </a:p>
        </p:txBody>
      </p:sp>
      <p:sp>
        <p:nvSpPr>
          <p:cNvPr id="7" name="Text 4"/>
          <p:cNvSpPr/>
          <p:nvPr/>
        </p:nvSpPr>
        <p:spPr>
          <a:xfrm>
            <a:off x="8860988" y="1873091"/>
            <a:ext cx="2394823" cy="491133"/>
          </a:xfrm>
          <a:prstGeom prst="rect">
            <a:avLst/>
          </a:prstGeom>
          <a:noFill/>
          <a:ln/>
        </p:spPr>
        <p:txBody>
          <a:bodyPr wrap="none" lIns="0" tIns="0" rIns="0" bIns="0" rtlCol="0" anchor="t"/>
          <a:lstStyle/>
          <a:p>
            <a:pPr algn="ctr" indent="0" marL="0">
              <a:lnSpc>
                <a:spcPts val="3850"/>
              </a:lnSpc>
              <a:buNone/>
            </a:pPr>
            <a:r>
              <a:rPr lang="en-US" sz="3850" dirty="0">
                <a:solidFill>
                  <a:srgbClr val="67534F"/>
                </a:solidFill>
                <a:latin typeface="Marcellus" pitchFamily="34" charset="0"/>
                <a:ea typeface="Marcellus" pitchFamily="34" charset="-122"/>
                <a:cs typeface="Marcellus" pitchFamily="34" charset="-120"/>
              </a:rPr>
              <a:t>70%</a:t>
            </a:r>
            <a:endParaRPr lang="en-US" sz="3850" dirty="0"/>
          </a:p>
        </p:txBody>
      </p:sp>
      <p:sp>
        <p:nvSpPr>
          <p:cNvPr id="8" name="Text 5"/>
          <p:cNvSpPr/>
          <p:nvPr/>
        </p:nvSpPr>
        <p:spPr>
          <a:xfrm>
            <a:off x="8988504" y="2550200"/>
            <a:ext cx="2139791" cy="278130"/>
          </a:xfrm>
          <a:prstGeom prst="rect">
            <a:avLst/>
          </a:prstGeom>
          <a:noFill/>
          <a:ln/>
        </p:spPr>
        <p:txBody>
          <a:bodyPr wrap="none" lIns="0" tIns="0" rIns="0" bIns="0" rtlCol="0" anchor="t"/>
          <a:lstStyle/>
          <a:p>
            <a:pPr algn="ct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Error Reduction</a:t>
            </a:r>
            <a:endParaRPr lang="en-US" sz="1650" dirty="0"/>
          </a:p>
        </p:txBody>
      </p:sp>
      <p:sp>
        <p:nvSpPr>
          <p:cNvPr id="9" name="Text 6"/>
          <p:cNvSpPr/>
          <p:nvPr/>
        </p:nvSpPr>
        <p:spPr>
          <a:xfrm>
            <a:off x="8860988" y="2917627"/>
            <a:ext cx="2394823" cy="967383"/>
          </a:xfrm>
          <a:prstGeom prst="rect">
            <a:avLst/>
          </a:prstGeom>
          <a:noFill/>
          <a:ln/>
        </p:spPr>
        <p:txBody>
          <a:bodyPr wrap="square" lIns="0" tIns="0" rIns="0" bIns="0" rtlCol="0" anchor="t"/>
          <a:lstStyle/>
          <a:p>
            <a:pPr algn="ct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Substantial reduction in inspection errors through automated computer vision analysis and intelligent cross-validation processes.</a:t>
            </a:r>
            <a:endParaRPr lang="en-US" sz="1150" dirty="0"/>
          </a:p>
        </p:txBody>
      </p:sp>
      <p:sp>
        <p:nvSpPr>
          <p:cNvPr id="10" name="Text 7"/>
          <p:cNvSpPr/>
          <p:nvPr/>
        </p:nvSpPr>
        <p:spPr>
          <a:xfrm>
            <a:off x="11441787" y="1873091"/>
            <a:ext cx="2394823" cy="491133"/>
          </a:xfrm>
          <a:prstGeom prst="rect">
            <a:avLst/>
          </a:prstGeom>
          <a:noFill/>
          <a:ln/>
        </p:spPr>
        <p:txBody>
          <a:bodyPr wrap="none" lIns="0" tIns="0" rIns="0" bIns="0" rtlCol="0" anchor="t"/>
          <a:lstStyle/>
          <a:p>
            <a:pPr algn="ctr" indent="0" marL="0">
              <a:lnSpc>
                <a:spcPts val="3850"/>
              </a:lnSpc>
              <a:buNone/>
            </a:pPr>
            <a:r>
              <a:rPr lang="en-US" sz="3850" dirty="0">
                <a:solidFill>
                  <a:srgbClr val="67534F"/>
                </a:solidFill>
                <a:latin typeface="Marcellus" pitchFamily="34" charset="0"/>
                <a:ea typeface="Marcellus" pitchFamily="34" charset="-122"/>
                <a:cs typeface="Marcellus" pitchFamily="34" charset="-120"/>
              </a:rPr>
              <a:t>24/7</a:t>
            </a:r>
            <a:endParaRPr lang="en-US" sz="3850" dirty="0"/>
          </a:p>
        </p:txBody>
      </p:sp>
      <p:sp>
        <p:nvSpPr>
          <p:cNvPr id="11" name="Text 8"/>
          <p:cNvSpPr/>
          <p:nvPr/>
        </p:nvSpPr>
        <p:spPr>
          <a:xfrm>
            <a:off x="11502271" y="2550200"/>
            <a:ext cx="2273856" cy="278130"/>
          </a:xfrm>
          <a:prstGeom prst="rect">
            <a:avLst/>
          </a:prstGeom>
          <a:noFill/>
          <a:ln/>
        </p:spPr>
        <p:txBody>
          <a:bodyPr wrap="none" lIns="0" tIns="0" rIns="0" bIns="0" rtlCol="0" anchor="t"/>
          <a:lstStyle/>
          <a:p>
            <a:pPr algn="ct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Continuous Monitoring</a:t>
            </a:r>
            <a:endParaRPr lang="en-US" sz="1650" dirty="0"/>
          </a:p>
        </p:txBody>
      </p:sp>
      <p:sp>
        <p:nvSpPr>
          <p:cNvPr id="12" name="Text 9"/>
          <p:cNvSpPr/>
          <p:nvPr/>
        </p:nvSpPr>
        <p:spPr>
          <a:xfrm>
            <a:off x="11441787" y="2917627"/>
            <a:ext cx="2394823" cy="773906"/>
          </a:xfrm>
          <a:prstGeom prst="rect">
            <a:avLst/>
          </a:prstGeom>
          <a:noFill/>
          <a:ln/>
        </p:spPr>
        <p:txBody>
          <a:bodyPr wrap="square" lIns="0" tIns="0" rIns="0" bIns="0" rtlCol="0" anchor="t"/>
          <a:lstStyle/>
          <a:p>
            <a:pPr algn="ct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Round-the-clock proactive maintenance monitoring with real-time anomaly detection across entire fleet operations.</a:t>
            </a:r>
            <a:endParaRPr lang="en-US" sz="1150" dirty="0"/>
          </a:p>
        </p:txBody>
      </p:sp>
      <p:sp>
        <p:nvSpPr>
          <p:cNvPr id="13" name="Text 10"/>
          <p:cNvSpPr/>
          <p:nvPr/>
        </p:nvSpPr>
        <p:spPr>
          <a:xfrm>
            <a:off x="8860988" y="4257080"/>
            <a:ext cx="2394823" cy="491133"/>
          </a:xfrm>
          <a:prstGeom prst="rect">
            <a:avLst/>
          </a:prstGeom>
          <a:noFill/>
          <a:ln/>
        </p:spPr>
        <p:txBody>
          <a:bodyPr wrap="none" lIns="0" tIns="0" rIns="0" bIns="0" rtlCol="0" anchor="t"/>
          <a:lstStyle/>
          <a:p>
            <a:pPr algn="ctr" indent="0" marL="0">
              <a:lnSpc>
                <a:spcPts val="3850"/>
              </a:lnSpc>
              <a:buNone/>
            </a:pPr>
            <a:r>
              <a:rPr lang="en-US" sz="3850" dirty="0">
                <a:solidFill>
                  <a:srgbClr val="67534F"/>
                </a:solidFill>
                <a:latin typeface="Marcellus" pitchFamily="34" charset="0"/>
                <a:ea typeface="Marcellus" pitchFamily="34" charset="-122"/>
                <a:cs typeface="Marcellus" pitchFamily="34" charset="-120"/>
              </a:rPr>
              <a:t>100%</a:t>
            </a:r>
            <a:endParaRPr lang="en-US" sz="3850" dirty="0"/>
          </a:p>
        </p:txBody>
      </p:sp>
      <p:sp>
        <p:nvSpPr>
          <p:cNvPr id="14" name="Text 11"/>
          <p:cNvSpPr/>
          <p:nvPr/>
        </p:nvSpPr>
        <p:spPr>
          <a:xfrm>
            <a:off x="8872418" y="4934188"/>
            <a:ext cx="2371844" cy="278130"/>
          </a:xfrm>
          <a:prstGeom prst="rect">
            <a:avLst/>
          </a:prstGeom>
          <a:noFill/>
          <a:ln/>
        </p:spPr>
        <p:txBody>
          <a:bodyPr wrap="none" lIns="0" tIns="0" rIns="0" bIns="0" rtlCol="0" anchor="t"/>
          <a:lstStyle/>
          <a:p>
            <a:pPr algn="ctr" indent="0" marL="0">
              <a:lnSpc>
                <a:spcPts val="2150"/>
              </a:lnSpc>
              <a:buNone/>
            </a:pPr>
            <a:r>
              <a:rPr lang="en-US" sz="1650" dirty="0">
                <a:solidFill>
                  <a:srgbClr val="67534F"/>
                </a:solidFill>
                <a:latin typeface="Marcellus" pitchFamily="34" charset="0"/>
                <a:ea typeface="Marcellus" pitchFamily="34" charset="-122"/>
                <a:cs typeface="Marcellus" pitchFamily="34" charset="-120"/>
              </a:rPr>
              <a:t>Compliance Automation</a:t>
            </a:r>
            <a:endParaRPr lang="en-US" sz="1650" dirty="0"/>
          </a:p>
        </p:txBody>
      </p:sp>
      <p:sp>
        <p:nvSpPr>
          <p:cNvPr id="15" name="Text 12"/>
          <p:cNvSpPr/>
          <p:nvPr/>
        </p:nvSpPr>
        <p:spPr>
          <a:xfrm>
            <a:off x="8860988" y="5301615"/>
            <a:ext cx="2394823" cy="967383"/>
          </a:xfrm>
          <a:prstGeom prst="rect">
            <a:avLst/>
          </a:prstGeom>
          <a:noFill/>
          <a:ln/>
        </p:spPr>
        <p:txBody>
          <a:bodyPr wrap="square" lIns="0" tIns="0" rIns="0" bIns="0" rtlCol="0" anchor="t"/>
          <a:lstStyle/>
          <a:p>
            <a:pPr algn="ctr"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Automated regulatory compliance checks ensuring adherence to aviation safety standards and documentation requirements.</a:t>
            </a:r>
            <a:endParaRPr lang="en-US" sz="1150" dirty="0"/>
          </a:p>
        </p:txBody>
      </p:sp>
      <p:sp>
        <p:nvSpPr>
          <p:cNvPr id="16" name="Text 13"/>
          <p:cNvSpPr/>
          <p:nvPr/>
        </p:nvSpPr>
        <p:spPr>
          <a:xfrm>
            <a:off x="6280190" y="6436400"/>
            <a:ext cx="7556421" cy="773906"/>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The platform's cloud-native architecture enables seamless scalability across multiple airlines and airports, supporting everything from regional carriers to major international aviation hubs. Our modular design allows for customized deployment strategies that adapt to specific operational requirements while maintaining consistent performance standards.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93408"/>
            <a:ext cx="13042821" cy="1409224"/>
          </a:xfrm>
          <a:prstGeom prst="rect">
            <a:avLst/>
          </a:prstGeom>
          <a:noFill/>
          <a:ln/>
        </p:spPr>
        <p:txBody>
          <a:bodyPr wrap="square" lIns="0" tIns="0" rIns="0" bIns="0" rtlCol="0" anchor="t"/>
          <a:lstStyle/>
          <a:p>
            <a:pPr algn="l" indent="0" marL="0">
              <a:lnSpc>
                <a:spcPts val="5500"/>
              </a:lnSpc>
              <a:buNone/>
            </a:pPr>
            <a:r>
              <a:rPr lang="en-US" sz="4250" dirty="0">
                <a:solidFill>
                  <a:srgbClr val="532418"/>
                </a:solidFill>
                <a:latin typeface="Marcellus" pitchFamily="34" charset="0"/>
                <a:ea typeface="Marcellus" pitchFamily="34" charset="-122"/>
                <a:cs typeface="Marcellus" pitchFamily="34" charset="-120"/>
              </a:rPr>
              <a:t>Responsible AI: Security, Fairness, Privacy &amp; Legal Compliance</a:t>
            </a:r>
            <a:endParaRPr lang="en-US" sz="4250" dirty="0"/>
          </a:p>
        </p:txBody>
      </p:sp>
      <p:sp>
        <p:nvSpPr>
          <p:cNvPr id="3" name="Shape 1"/>
          <p:cNvSpPr/>
          <p:nvPr/>
        </p:nvSpPr>
        <p:spPr>
          <a:xfrm>
            <a:off x="793790" y="2662476"/>
            <a:ext cx="6427113" cy="2373749"/>
          </a:xfrm>
          <a:prstGeom prst="roundRect">
            <a:avLst>
              <a:gd name="adj" fmla="val 4623"/>
            </a:avLst>
          </a:prstGeom>
          <a:solidFill>
            <a:srgbClr val="FFFFF4">
              <a:alpha val="95000"/>
            </a:srgbClr>
          </a:solidFill>
          <a:ln/>
        </p:spPr>
      </p:sp>
      <p:sp>
        <p:nvSpPr>
          <p:cNvPr id="4" name="Shape 2"/>
          <p:cNvSpPr/>
          <p:nvPr/>
        </p:nvSpPr>
        <p:spPr>
          <a:xfrm>
            <a:off x="793790" y="2639616"/>
            <a:ext cx="6427113" cy="91440"/>
          </a:xfrm>
          <a:prstGeom prst="roundRect">
            <a:avLst>
              <a:gd name="adj" fmla="val 86605"/>
            </a:avLst>
          </a:prstGeom>
          <a:solidFill>
            <a:srgbClr val="FF954F"/>
          </a:solidFill>
          <a:ln/>
        </p:spPr>
      </p:sp>
      <p:sp>
        <p:nvSpPr>
          <p:cNvPr id="5" name="Shape 3"/>
          <p:cNvSpPr/>
          <p:nvPr/>
        </p:nvSpPr>
        <p:spPr>
          <a:xfrm>
            <a:off x="3724513" y="2379702"/>
            <a:ext cx="565547" cy="565547"/>
          </a:xfrm>
          <a:prstGeom prst="roundRect">
            <a:avLst>
              <a:gd name="adj" fmla="val 161684"/>
            </a:avLst>
          </a:prstGeom>
          <a:solidFill>
            <a:srgbClr val="FF954F"/>
          </a:solidFill>
          <a:ln/>
        </p:spPr>
      </p:sp>
      <p:pic>
        <p:nvPicPr>
          <p:cNvPr id="6" name="Image 0" descr="preencoded.png">    </p:cNvPr>
          <p:cNvPicPr>
            <a:picLocks noChangeAspect="1"/>
          </p:cNvPicPr>
          <p:nvPr/>
        </p:nvPicPr>
        <p:blipFill>
          <a:blip r:embed="rId1"/>
          <a:stretch>
            <a:fillRect/>
          </a:stretch>
        </p:blipFill>
        <p:spPr>
          <a:xfrm>
            <a:off x="3894177" y="2515433"/>
            <a:ext cx="226219" cy="294084"/>
          </a:xfrm>
          <a:prstGeom prst="rect">
            <a:avLst/>
          </a:prstGeom>
        </p:spPr>
      </p:pic>
      <p:sp>
        <p:nvSpPr>
          <p:cNvPr id="7" name="Text 4"/>
          <p:cNvSpPr/>
          <p:nvPr/>
        </p:nvSpPr>
        <p:spPr>
          <a:xfrm>
            <a:off x="1005126" y="3133844"/>
            <a:ext cx="2710339" cy="352187"/>
          </a:xfrm>
          <a:prstGeom prst="rect">
            <a:avLst/>
          </a:prstGeom>
          <a:noFill/>
          <a:ln/>
        </p:spPr>
        <p:txBody>
          <a:bodyPr wrap="none" lIns="0" tIns="0" rIns="0" bIns="0" rtlCol="0" anchor="t"/>
          <a:lstStyle/>
          <a:p>
            <a:pPr algn="l" indent="0" marL="0">
              <a:lnSpc>
                <a:spcPts val="2750"/>
              </a:lnSpc>
              <a:buNone/>
            </a:pPr>
            <a:r>
              <a:rPr lang="en-US" sz="2100" dirty="0">
                <a:solidFill>
                  <a:srgbClr val="67534F"/>
                </a:solidFill>
                <a:latin typeface="Marcellus" pitchFamily="34" charset="0"/>
                <a:ea typeface="Marcellus" pitchFamily="34" charset="-122"/>
                <a:cs typeface="Marcellus" pitchFamily="34" charset="-120"/>
              </a:rPr>
              <a:t>Enterprise Security</a:t>
            </a:r>
            <a:endParaRPr lang="en-US" sz="2100" dirty="0"/>
          </a:p>
        </p:txBody>
      </p:sp>
      <p:sp>
        <p:nvSpPr>
          <p:cNvPr id="8" name="Text 5"/>
          <p:cNvSpPr/>
          <p:nvPr/>
        </p:nvSpPr>
        <p:spPr>
          <a:xfrm>
            <a:off x="1005126" y="3599140"/>
            <a:ext cx="6004441" cy="980599"/>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Comprehensive end-to-end encryption protocols protect all data transmission and storage. Multi-layered access control systems ensure only authorized personnel can access sensitive aviation data and system controls.</a:t>
            </a:r>
            <a:endParaRPr lang="en-US" sz="1450" dirty="0"/>
          </a:p>
        </p:txBody>
      </p:sp>
      <p:sp>
        <p:nvSpPr>
          <p:cNvPr id="9" name="Shape 6"/>
          <p:cNvSpPr/>
          <p:nvPr/>
        </p:nvSpPr>
        <p:spPr>
          <a:xfrm>
            <a:off x="7409378" y="2662476"/>
            <a:ext cx="6427232" cy="2373749"/>
          </a:xfrm>
          <a:prstGeom prst="roundRect">
            <a:avLst>
              <a:gd name="adj" fmla="val 4623"/>
            </a:avLst>
          </a:prstGeom>
          <a:solidFill>
            <a:srgbClr val="FFFFF4">
              <a:alpha val="95000"/>
            </a:srgbClr>
          </a:solidFill>
          <a:ln/>
        </p:spPr>
      </p:sp>
      <p:sp>
        <p:nvSpPr>
          <p:cNvPr id="10" name="Shape 7"/>
          <p:cNvSpPr/>
          <p:nvPr/>
        </p:nvSpPr>
        <p:spPr>
          <a:xfrm>
            <a:off x="7409378" y="2639616"/>
            <a:ext cx="6427232" cy="91440"/>
          </a:xfrm>
          <a:prstGeom prst="roundRect">
            <a:avLst>
              <a:gd name="adj" fmla="val 86605"/>
            </a:avLst>
          </a:prstGeom>
          <a:solidFill>
            <a:srgbClr val="FF954F"/>
          </a:solidFill>
          <a:ln/>
        </p:spPr>
      </p:sp>
      <p:sp>
        <p:nvSpPr>
          <p:cNvPr id="11" name="Shape 8"/>
          <p:cNvSpPr/>
          <p:nvPr/>
        </p:nvSpPr>
        <p:spPr>
          <a:xfrm>
            <a:off x="10340221" y="2379702"/>
            <a:ext cx="565547" cy="565547"/>
          </a:xfrm>
          <a:prstGeom prst="roundRect">
            <a:avLst>
              <a:gd name="adj" fmla="val 161684"/>
            </a:avLst>
          </a:prstGeom>
          <a:solidFill>
            <a:srgbClr val="FF954F"/>
          </a:solidFill>
          <a:ln/>
        </p:spPr>
      </p:sp>
      <p:pic>
        <p:nvPicPr>
          <p:cNvPr id="12" name="Image 1" descr="preencoded.png">    </p:cNvPr>
          <p:cNvPicPr>
            <a:picLocks noChangeAspect="1"/>
          </p:cNvPicPr>
          <p:nvPr/>
        </p:nvPicPr>
        <p:blipFill>
          <a:blip r:embed="rId2"/>
          <a:stretch>
            <a:fillRect/>
          </a:stretch>
        </p:blipFill>
        <p:spPr>
          <a:xfrm>
            <a:off x="10509885" y="2515433"/>
            <a:ext cx="226219" cy="294084"/>
          </a:xfrm>
          <a:prstGeom prst="rect">
            <a:avLst/>
          </a:prstGeom>
        </p:spPr>
      </p:pic>
      <p:sp>
        <p:nvSpPr>
          <p:cNvPr id="13" name="Text 9"/>
          <p:cNvSpPr/>
          <p:nvPr/>
        </p:nvSpPr>
        <p:spPr>
          <a:xfrm>
            <a:off x="7620714" y="3133844"/>
            <a:ext cx="2710339" cy="352187"/>
          </a:xfrm>
          <a:prstGeom prst="rect">
            <a:avLst/>
          </a:prstGeom>
          <a:noFill/>
          <a:ln/>
        </p:spPr>
        <p:txBody>
          <a:bodyPr wrap="none" lIns="0" tIns="0" rIns="0" bIns="0" rtlCol="0" anchor="t"/>
          <a:lstStyle/>
          <a:p>
            <a:pPr algn="l" indent="0" marL="0">
              <a:lnSpc>
                <a:spcPts val="2750"/>
              </a:lnSpc>
              <a:buNone/>
            </a:pPr>
            <a:r>
              <a:rPr lang="en-US" sz="2100" dirty="0">
                <a:solidFill>
                  <a:srgbClr val="67534F"/>
                </a:solidFill>
                <a:latin typeface="Marcellus" pitchFamily="34" charset="0"/>
                <a:ea typeface="Marcellus" pitchFamily="34" charset="-122"/>
                <a:cs typeface="Marcellus" pitchFamily="34" charset="-120"/>
              </a:rPr>
              <a:t>Algorithmic Fairness</a:t>
            </a:r>
            <a:endParaRPr lang="en-US" sz="2100" dirty="0"/>
          </a:p>
        </p:txBody>
      </p:sp>
      <p:sp>
        <p:nvSpPr>
          <p:cNvPr id="14" name="Text 10"/>
          <p:cNvSpPr/>
          <p:nvPr/>
        </p:nvSpPr>
        <p:spPr>
          <a:xfrm>
            <a:off x="7620714" y="3599140"/>
            <a:ext cx="6004560" cy="1225748"/>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Regular fairness audits across different fleet types and airline operations ensure unbiased AI recommendations. Our algorithms are continuously monitored to prevent discriminatory outcomes in maintenance scheduling and resource allocation.</a:t>
            </a:r>
            <a:endParaRPr lang="en-US" sz="1450" dirty="0"/>
          </a:p>
        </p:txBody>
      </p:sp>
      <p:sp>
        <p:nvSpPr>
          <p:cNvPr id="15" name="Shape 11"/>
          <p:cNvSpPr/>
          <p:nvPr/>
        </p:nvSpPr>
        <p:spPr>
          <a:xfrm>
            <a:off x="793790" y="5507474"/>
            <a:ext cx="6427113" cy="2128599"/>
          </a:xfrm>
          <a:prstGeom prst="roundRect">
            <a:avLst>
              <a:gd name="adj" fmla="val 5155"/>
            </a:avLst>
          </a:prstGeom>
          <a:solidFill>
            <a:srgbClr val="FFFFF4">
              <a:alpha val="95000"/>
            </a:srgbClr>
          </a:solidFill>
          <a:ln/>
        </p:spPr>
      </p:sp>
      <p:sp>
        <p:nvSpPr>
          <p:cNvPr id="16" name="Shape 12"/>
          <p:cNvSpPr/>
          <p:nvPr/>
        </p:nvSpPr>
        <p:spPr>
          <a:xfrm>
            <a:off x="793790" y="5484614"/>
            <a:ext cx="6427113" cy="91440"/>
          </a:xfrm>
          <a:prstGeom prst="roundRect">
            <a:avLst>
              <a:gd name="adj" fmla="val 86605"/>
            </a:avLst>
          </a:prstGeom>
          <a:solidFill>
            <a:srgbClr val="FF954F"/>
          </a:solidFill>
          <a:ln/>
        </p:spPr>
      </p:sp>
      <p:sp>
        <p:nvSpPr>
          <p:cNvPr id="17" name="Shape 13"/>
          <p:cNvSpPr/>
          <p:nvPr/>
        </p:nvSpPr>
        <p:spPr>
          <a:xfrm>
            <a:off x="3724513" y="5224701"/>
            <a:ext cx="565547" cy="565547"/>
          </a:xfrm>
          <a:prstGeom prst="roundRect">
            <a:avLst>
              <a:gd name="adj" fmla="val 161684"/>
            </a:avLst>
          </a:prstGeom>
          <a:solidFill>
            <a:srgbClr val="FF954F"/>
          </a:solidFill>
          <a:ln/>
        </p:spPr>
      </p:sp>
      <p:pic>
        <p:nvPicPr>
          <p:cNvPr id="18" name="Image 2" descr="preencoded.png">    </p:cNvPr>
          <p:cNvPicPr>
            <a:picLocks noChangeAspect="1"/>
          </p:cNvPicPr>
          <p:nvPr/>
        </p:nvPicPr>
        <p:blipFill>
          <a:blip r:embed="rId3"/>
          <a:stretch>
            <a:fillRect/>
          </a:stretch>
        </p:blipFill>
        <p:spPr>
          <a:xfrm>
            <a:off x="3894177" y="5360432"/>
            <a:ext cx="226219" cy="294084"/>
          </a:xfrm>
          <a:prstGeom prst="rect">
            <a:avLst/>
          </a:prstGeom>
        </p:spPr>
      </p:pic>
      <p:sp>
        <p:nvSpPr>
          <p:cNvPr id="19" name="Text 14"/>
          <p:cNvSpPr/>
          <p:nvPr/>
        </p:nvSpPr>
        <p:spPr>
          <a:xfrm>
            <a:off x="1005126" y="5978843"/>
            <a:ext cx="2710339" cy="352187"/>
          </a:xfrm>
          <a:prstGeom prst="rect">
            <a:avLst/>
          </a:prstGeom>
          <a:noFill/>
          <a:ln/>
        </p:spPr>
        <p:txBody>
          <a:bodyPr wrap="none" lIns="0" tIns="0" rIns="0" bIns="0" rtlCol="0" anchor="t"/>
          <a:lstStyle/>
          <a:p>
            <a:pPr algn="l" indent="0" marL="0">
              <a:lnSpc>
                <a:spcPts val="2750"/>
              </a:lnSpc>
              <a:buNone/>
            </a:pPr>
            <a:r>
              <a:rPr lang="en-US" sz="2100" dirty="0">
                <a:solidFill>
                  <a:srgbClr val="67534F"/>
                </a:solidFill>
                <a:latin typeface="Marcellus" pitchFamily="34" charset="0"/>
                <a:ea typeface="Marcellus" pitchFamily="34" charset="-122"/>
                <a:cs typeface="Marcellus" pitchFamily="34" charset="-120"/>
              </a:rPr>
              <a:t>Privacy Protection</a:t>
            </a:r>
            <a:endParaRPr lang="en-US" sz="2100" dirty="0"/>
          </a:p>
        </p:txBody>
      </p:sp>
      <p:sp>
        <p:nvSpPr>
          <p:cNvPr id="20" name="Text 15"/>
          <p:cNvSpPr/>
          <p:nvPr/>
        </p:nvSpPr>
        <p:spPr>
          <a:xfrm>
            <a:off x="1005126" y="6444139"/>
            <a:ext cx="6004441" cy="980599"/>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All crew data is automatically anonymized to protect individual privacy while maintaining analytical value. Opt-in tracking systems give personnel control over their data participation with transparent usage policies.</a:t>
            </a:r>
            <a:endParaRPr lang="en-US" sz="1450" dirty="0"/>
          </a:p>
        </p:txBody>
      </p:sp>
      <p:sp>
        <p:nvSpPr>
          <p:cNvPr id="21" name="Shape 16"/>
          <p:cNvSpPr/>
          <p:nvPr/>
        </p:nvSpPr>
        <p:spPr>
          <a:xfrm>
            <a:off x="7409378" y="5507474"/>
            <a:ext cx="6427232" cy="2128599"/>
          </a:xfrm>
          <a:prstGeom prst="roundRect">
            <a:avLst>
              <a:gd name="adj" fmla="val 5155"/>
            </a:avLst>
          </a:prstGeom>
          <a:solidFill>
            <a:srgbClr val="FFFFF4">
              <a:alpha val="95000"/>
            </a:srgbClr>
          </a:solidFill>
          <a:ln/>
        </p:spPr>
      </p:sp>
      <p:sp>
        <p:nvSpPr>
          <p:cNvPr id="22" name="Shape 17"/>
          <p:cNvSpPr/>
          <p:nvPr/>
        </p:nvSpPr>
        <p:spPr>
          <a:xfrm>
            <a:off x="7409378" y="5484614"/>
            <a:ext cx="6427232" cy="91440"/>
          </a:xfrm>
          <a:prstGeom prst="roundRect">
            <a:avLst>
              <a:gd name="adj" fmla="val 86605"/>
            </a:avLst>
          </a:prstGeom>
          <a:solidFill>
            <a:srgbClr val="FF954F"/>
          </a:solidFill>
          <a:ln/>
        </p:spPr>
      </p:sp>
      <p:sp>
        <p:nvSpPr>
          <p:cNvPr id="23" name="Shape 18"/>
          <p:cNvSpPr/>
          <p:nvPr/>
        </p:nvSpPr>
        <p:spPr>
          <a:xfrm>
            <a:off x="10340221" y="5224701"/>
            <a:ext cx="565547" cy="565547"/>
          </a:xfrm>
          <a:prstGeom prst="roundRect">
            <a:avLst>
              <a:gd name="adj" fmla="val 161684"/>
            </a:avLst>
          </a:prstGeom>
          <a:solidFill>
            <a:srgbClr val="FF954F"/>
          </a:solidFill>
          <a:ln/>
        </p:spPr>
      </p:sp>
      <p:pic>
        <p:nvPicPr>
          <p:cNvPr id="24" name="Image 3" descr="preencoded.png">    </p:cNvPr>
          <p:cNvPicPr>
            <a:picLocks noChangeAspect="1"/>
          </p:cNvPicPr>
          <p:nvPr/>
        </p:nvPicPr>
        <p:blipFill>
          <a:blip r:embed="rId4"/>
          <a:stretch>
            <a:fillRect/>
          </a:stretch>
        </p:blipFill>
        <p:spPr>
          <a:xfrm>
            <a:off x="10509885" y="5360432"/>
            <a:ext cx="226219" cy="294084"/>
          </a:xfrm>
          <a:prstGeom prst="rect">
            <a:avLst/>
          </a:prstGeom>
        </p:spPr>
      </p:pic>
      <p:sp>
        <p:nvSpPr>
          <p:cNvPr id="25" name="Text 19"/>
          <p:cNvSpPr/>
          <p:nvPr/>
        </p:nvSpPr>
        <p:spPr>
          <a:xfrm>
            <a:off x="7620714" y="5978843"/>
            <a:ext cx="2778204" cy="352187"/>
          </a:xfrm>
          <a:prstGeom prst="rect">
            <a:avLst/>
          </a:prstGeom>
          <a:noFill/>
          <a:ln/>
        </p:spPr>
        <p:txBody>
          <a:bodyPr wrap="none" lIns="0" tIns="0" rIns="0" bIns="0" rtlCol="0" anchor="t"/>
          <a:lstStyle/>
          <a:p>
            <a:pPr algn="l" indent="0" marL="0">
              <a:lnSpc>
                <a:spcPts val="2750"/>
              </a:lnSpc>
              <a:buNone/>
            </a:pPr>
            <a:r>
              <a:rPr lang="en-US" sz="2100" dirty="0">
                <a:solidFill>
                  <a:srgbClr val="67534F"/>
                </a:solidFill>
                <a:latin typeface="Marcellus" pitchFamily="34" charset="0"/>
                <a:ea typeface="Marcellus" pitchFamily="34" charset="-122"/>
                <a:cs typeface="Marcellus" pitchFamily="34" charset="-120"/>
              </a:rPr>
              <a:t>Regulatory Integration</a:t>
            </a:r>
            <a:endParaRPr lang="en-US" sz="2100" dirty="0"/>
          </a:p>
        </p:txBody>
      </p:sp>
      <p:sp>
        <p:nvSpPr>
          <p:cNvPr id="26" name="Text 20"/>
          <p:cNvSpPr/>
          <p:nvPr/>
        </p:nvSpPr>
        <p:spPr>
          <a:xfrm>
            <a:off x="7620714" y="6444139"/>
            <a:ext cx="6004560" cy="980599"/>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Built-in compliance frameworks support DGCA, FAA, and EASA regulations. Automated documentation generation ensures all maintenance and safety decisions meet international aviation safety standards and audit requirements.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776168"/>
            <a:ext cx="7556421" cy="1186815"/>
          </a:xfrm>
          <a:prstGeom prst="rect">
            <a:avLst/>
          </a:prstGeom>
          <a:noFill/>
          <a:ln/>
        </p:spPr>
        <p:txBody>
          <a:bodyPr wrap="square" lIns="0" tIns="0" rIns="0" bIns="0" rtlCol="0" anchor="t"/>
          <a:lstStyle/>
          <a:p>
            <a:pPr algn="l" indent="0" marL="0">
              <a:lnSpc>
                <a:spcPts val="4650"/>
              </a:lnSpc>
              <a:buNone/>
            </a:pPr>
            <a:r>
              <a:rPr lang="en-US" sz="3550" dirty="0">
                <a:solidFill>
                  <a:srgbClr val="532418"/>
                </a:solidFill>
                <a:latin typeface="Marcellus" pitchFamily="34" charset="0"/>
                <a:ea typeface="Marcellus" pitchFamily="34" charset="-122"/>
                <a:cs typeface="Marcellus" pitchFamily="34" charset="-120"/>
              </a:rPr>
              <a:t>Deployment &amp; Collaboration Opportunities</a:t>
            </a:r>
            <a:endParaRPr lang="en-US" sz="3550" dirty="0"/>
          </a:p>
        </p:txBody>
      </p:sp>
      <p:sp>
        <p:nvSpPr>
          <p:cNvPr id="4" name="Shape 1"/>
          <p:cNvSpPr/>
          <p:nvPr/>
        </p:nvSpPr>
        <p:spPr>
          <a:xfrm>
            <a:off x="952500" y="2439233"/>
            <a:ext cx="158710" cy="1090493"/>
          </a:xfrm>
          <a:prstGeom prst="roundRect">
            <a:avLst>
              <a:gd name="adj" fmla="val 42018"/>
            </a:avLst>
          </a:prstGeom>
          <a:solidFill>
            <a:srgbClr val="FFFFF4"/>
          </a:solidFill>
          <a:ln w="15240">
            <a:solidFill>
              <a:srgbClr val="FFE0CC"/>
            </a:solidFill>
            <a:prstDash val="solid"/>
          </a:ln>
        </p:spPr>
      </p:sp>
      <p:sp>
        <p:nvSpPr>
          <p:cNvPr id="5" name="Shape 2"/>
          <p:cNvSpPr/>
          <p:nvPr/>
        </p:nvSpPr>
        <p:spPr>
          <a:xfrm>
            <a:off x="793790" y="2330053"/>
            <a:ext cx="476250" cy="476250"/>
          </a:xfrm>
          <a:prstGeom prst="roundRect">
            <a:avLst>
              <a:gd name="adj" fmla="val 96000"/>
            </a:avLst>
          </a:prstGeom>
          <a:solidFill>
            <a:srgbClr val="FFFFF4"/>
          </a:solidFill>
          <a:ln w="15240">
            <a:solidFill>
              <a:srgbClr val="FFE0CC"/>
            </a:solidFill>
            <a:prstDash val="solid"/>
          </a:ln>
        </p:spPr>
      </p:sp>
      <p:pic>
        <p:nvPicPr>
          <p:cNvPr id="6" name="Image 1" descr="preencoded.png">    </p:cNvPr>
          <p:cNvPicPr>
            <a:picLocks noChangeAspect="1"/>
          </p:cNvPicPr>
          <p:nvPr/>
        </p:nvPicPr>
        <p:blipFill>
          <a:blip r:embed="rId2"/>
          <a:stretch>
            <a:fillRect/>
          </a:stretch>
        </p:blipFill>
        <p:spPr>
          <a:xfrm>
            <a:off x="912852" y="2413397"/>
            <a:ext cx="238125" cy="309563"/>
          </a:xfrm>
          <a:prstGeom prst="rect">
            <a:avLst/>
          </a:prstGeom>
        </p:spPr>
      </p:pic>
      <p:sp>
        <p:nvSpPr>
          <p:cNvPr id="7" name="Text 3"/>
          <p:cNvSpPr/>
          <p:nvPr/>
        </p:nvSpPr>
        <p:spPr>
          <a:xfrm>
            <a:off x="1428750" y="2359819"/>
            <a:ext cx="2282428" cy="296704"/>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arcellus" pitchFamily="34" charset="0"/>
                <a:ea typeface="Marcellus" pitchFamily="34" charset="-122"/>
                <a:cs typeface="Marcellus" pitchFamily="34" charset="-120"/>
              </a:rPr>
              <a:t>Pilot Integration</a:t>
            </a:r>
            <a:endParaRPr lang="en-US" sz="1750" dirty="0"/>
          </a:p>
        </p:txBody>
      </p:sp>
      <p:sp>
        <p:nvSpPr>
          <p:cNvPr id="8" name="Text 4"/>
          <p:cNvSpPr/>
          <p:nvPr/>
        </p:nvSpPr>
        <p:spPr>
          <a:xfrm>
            <a:off x="1428750" y="2751773"/>
            <a:ext cx="6921460" cy="619363"/>
          </a:xfrm>
          <a:prstGeom prst="rect">
            <a:avLst/>
          </a:prstGeom>
          <a:noFill/>
          <a:ln/>
        </p:spPr>
        <p:txBody>
          <a:bodyPr wrap="square" lIns="0" tIns="0" rIns="0" bIns="0" rtlCol="0" anchor="t"/>
          <a:lstStyle/>
          <a:p>
            <a:pPr algn="l" indent="0" marL="0">
              <a:lnSpc>
                <a:spcPts val="1600"/>
              </a:lnSpc>
              <a:buNone/>
            </a:pPr>
            <a:r>
              <a:rPr lang="en-US" sz="1250" dirty="0">
                <a:solidFill>
                  <a:srgbClr val="67534F"/>
                </a:solidFill>
                <a:latin typeface="Montserrat" pitchFamily="34" charset="0"/>
                <a:ea typeface="Montserrat" pitchFamily="34" charset="-122"/>
                <a:cs typeface="Montserrat" pitchFamily="34" charset="-120"/>
              </a:rPr>
              <a:t>Strategic pilot programs with select airline and airport partners to demonstrate system capabilities and refine integration processes. Initial deployments focus on specific use cases to validate performance and gather operational feedback.</a:t>
            </a:r>
            <a:endParaRPr lang="en-US" sz="1250" dirty="0"/>
          </a:p>
        </p:txBody>
      </p:sp>
      <p:sp>
        <p:nvSpPr>
          <p:cNvPr id="9" name="Shape 5"/>
          <p:cNvSpPr/>
          <p:nvPr/>
        </p:nvSpPr>
        <p:spPr>
          <a:xfrm>
            <a:off x="1190625" y="3926681"/>
            <a:ext cx="158710" cy="1090493"/>
          </a:xfrm>
          <a:prstGeom prst="roundRect">
            <a:avLst>
              <a:gd name="adj" fmla="val 42018"/>
            </a:avLst>
          </a:prstGeom>
          <a:solidFill>
            <a:srgbClr val="FFFFF4"/>
          </a:solidFill>
          <a:ln w="15240">
            <a:solidFill>
              <a:srgbClr val="FFE0CC"/>
            </a:solidFill>
            <a:prstDash val="solid"/>
          </a:ln>
        </p:spPr>
      </p:sp>
      <p:sp>
        <p:nvSpPr>
          <p:cNvPr id="10" name="Shape 6"/>
          <p:cNvSpPr/>
          <p:nvPr/>
        </p:nvSpPr>
        <p:spPr>
          <a:xfrm>
            <a:off x="1031915" y="3817501"/>
            <a:ext cx="476250" cy="476250"/>
          </a:xfrm>
          <a:prstGeom prst="roundRect">
            <a:avLst>
              <a:gd name="adj" fmla="val 96000"/>
            </a:avLst>
          </a:prstGeom>
          <a:solidFill>
            <a:srgbClr val="FFFFF4"/>
          </a:solidFill>
          <a:ln w="15240">
            <a:solidFill>
              <a:srgbClr val="FFE0CC"/>
            </a:solidFill>
            <a:prstDash val="solid"/>
          </a:ln>
        </p:spPr>
      </p:sp>
      <p:pic>
        <p:nvPicPr>
          <p:cNvPr id="11" name="Image 2" descr="preencoded.png">    </p:cNvPr>
          <p:cNvPicPr>
            <a:picLocks noChangeAspect="1"/>
          </p:cNvPicPr>
          <p:nvPr/>
        </p:nvPicPr>
        <p:blipFill>
          <a:blip r:embed="rId3"/>
          <a:stretch>
            <a:fillRect/>
          </a:stretch>
        </p:blipFill>
        <p:spPr>
          <a:xfrm>
            <a:off x="1150977" y="3900845"/>
            <a:ext cx="238125" cy="309563"/>
          </a:xfrm>
          <a:prstGeom prst="rect">
            <a:avLst/>
          </a:prstGeom>
        </p:spPr>
      </p:pic>
      <p:sp>
        <p:nvSpPr>
          <p:cNvPr id="12" name="Text 7"/>
          <p:cNvSpPr/>
          <p:nvPr/>
        </p:nvSpPr>
        <p:spPr>
          <a:xfrm>
            <a:off x="1666875" y="3847267"/>
            <a:ext cx="2361009" cy="296704"/>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arcellus" pitchFamily="34" charset="0"/>
                <a:ea typeface="Marcellus" pitchFamily="34" charset="-122"/>
                <a:cs typeface="Marcellus" pitchFamily="34" charset="-120"/>
              </a:rPr>
              <a:t>Enterprise Deployment</a:t>
            </a:r>
            <a:endParaRPr lang="en-US" sz="1750" dirty="0"/>
          </a:p>
        </p:txBody>
      </p:sp>
      <p:sp>
        <p:nvSpPr>
          <p:cNvPr id="13" name="Text 8"/>
          <p:cNvSpPr/>
          <p:nvPr/>
        </p:nvSpPr>
        <p:spPr>
          <a:xfrm>
            <a:off x="1666875" y="4239220"/>
            <a:ext cx="6683335" cy="619363"/>
          </a:xfrm>
          <a:prstGeom prst="rect">
            <a:avLst/>
          </a:prstGeom>
          <a:noFill/>
          <a:ln/>
        </p:spPr>
        <p:txBody>
          <a:bodyPr wrap="square" lIns="0" tIns="0" rIns="0" bIns="0" rtlCol="0" anchor="t"/>
          <a:lstStyle/>
          <a:p>
            <a:pPr algn="l" indent="0" marL="0">
              <a:lnSpc>
                <a:spcPts val="1600"/>
              </a:lnSpc>
              <a:buNone/>
            </a:pPr>
            <a:r>
              <a:rPr lang="en-US" sz="1250" dirty="0">
                <a:solidFill>
                  <a:srgbClr val="67534F"/>
                </a:solidFill>
                <a:latin typeface="Montserrat" pitchFamily="34" charset="0"/>
                <a:ea typeface="Montserrat" pitchFamily="34" charset="-122"/>
                <a:cs typeface="Montserrat" pitchFamily="34" charset="-120"/>
              </a:rPr>
              <a:t>Full-scale implementation across TCS client networks, leveraging existing relationships and proven deployment methodologies. Comprehensive training programs ensure smooth adoption and maximum system utilization.</a:t>
            </a:r>
            <a:endParaRPr lang="en-US" sz="1250" dirty="0"/>
          </a:p>
        </p:txBody>
      </p:sp>
      <p:sp>
        <p:nvSpPr>
          <p:cNvPr id="14" name="Shape 9"/>
          <p:cNvSpPr/>
          <p:nvPr/>
        </p:nvSpPr>
        <p:spPr>
          <a:xfrm>
            <a:off x="1428750" y="5414129"/>
            <a:ext cx="158710" cy="1090493"/>
          </a:xfrm>
          <a:prstGeom prst="roundRect">
            <a:avLst>
              <a:gd name="adj" fmla="val 42018"/>
            </a:avLst>
          </a:prstGeom>
          <a:solidFill>
            <a:srgbClr val="FFFFF4"/>
          </a:solidFill>
          <a:ln w="15240">
            <a:solidFill>
              <a:srgbClr val="FFE0CC"/>
            </a:solidFill>
            <a:prstDash val="solid"/>
          </a:ln>
        </p:spPr>
      </p:sp>
      <p:sp>
        <p:nvSpPr>
          <p:cNvPr id="15" name="Shape 10"/>
          <p:cNvSpPr/>
          <p:nvPr/>
        </p:nvSpPr>
        <p:spPr>
          <a:xfrm>
            <a:off x="1270040" y="5304949"/>
            <a:ext cx="476250" cy="476250"/>
          </a:xfrm>
          <a:prstGeom prst="roundRect">
            <a:avLst>
              <a:gd name="adj" fmla="val 96000"/>
            </a:avLst>
          </a:prstGeom>
          <a:solidFill>
            <a:srgbClr val="FFFFF4"/>
          </a:solidFill>
          <a:ln w="15240">
            <a:solidFill>
              <a:srgbClr val="FFE0CC"/>
            </a:solidFill>
            <a:prstDash val="solid"/>
          </a:ln>
        </p:spPr>
      </p:sp>
      <p:pic>
        <p:nvPicPr>
          <p:cNvPr id="16" name="Image 3" descr="preencoded.png">    </p:cNvPr>
          <p:cNvPicPr>
            <a:picLocks noChangeAspect="1"/>
          </p:cNvPicPr>
          <p:nvPr/>
        </p:nvPicPr>
        <p:blipFill>
          <a:blip r:embed="rId4"/>
          <a:stretch>
            <a:fillRect/>
          </a:stretch>
        </p:blipFill>
        <p:spPr>
          <a:xfrm>
            <a:off x="1389102" y="5388293"/>
            <a:ext cx="238125" cy="309563"/>
          </a:xfrm>
          <a:prstGeom prst="rect">
            <a:avLst/>
          </a:prstGeom>
        </p:spPr>
      </p:pic>
      <p:sp>
        <p:nvSpPr>
          <p:cNvPr id="17" name="Text 11"/>
          <p:cNvSpPr/>
          <p:nvPr/>
        </p:nvSpPr>
        <p:spPr>
          <a:xfrm>
            <a:off x="1905000" y="5334714"/>
            <a:ext cx="2638187" cy="296704"/>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arcellus" pitchFamily="34" charset="0"/>
                <a:ea typeface="Marcellus" pitchFamily="34" charset="-122"/>
                <a:cs typeface="Marcellus" pitchFamily="34" charset="-120"/>
              </a:rPr>
              <a:t>Continuous Enhancement</a:t>
            </a:r>
            <a:endParaRPr lang="en-US" sz="1750" dirty="0"/>
          </a:p>
        </p:txBody>
      </p:sp>
      <p:sp>
        <p:nvSpPr>
          <p:cNvPr id="18" name="Text 12"/>
          <p:cNvSpPr/>
          <p:nvPr/>
        </p:nvSpPr>
        <p:spPr>
          <a:xfrm>
            <a:off x="1905000" y="5726668"/>
            <a:ext cx="6445210" cy="619363"/>
          </a:xfrm>
          <a:prstGeom prst="rect">
            <a:avLst/>
          </a:prstGeom>
          <a:noFill/>
          <a:ln/>
        </p:spPr>
        <p:txBody>
          <a:bodyPr wrap="square" lIns="0" tIns="0" rIns="0" bIns="0" rtlCol="0" anchor="t"/>
          <a:lstStyle/>
          <a:p>
            <a:pPr algn="l" indent="0" marL="0">
              <a:lnSpc>
                <a:spcPts val="1600"/>
              </a:lnSpc>
              <a:buNone/>
            </a:pPr>
            <a:r>
              <a:rPr lang="en-US" sz="1250" dirty="0">
                <a:solidFill>
                  <a:srgbClr val="67534F"/>
                </a:solidFill>
                <a:latin typeface="Montserrat" pitchFamily="34" charset="0"/>
                <a:ea typeface="Montserrat" pitchFamily="34" charset="-122"/>
                <a:cs typeface="Montserrat" pitchFamily="34" charset="-120"/>
              </a:rPr>
              <a:t>Real-time AI feedback loops enable continuous system improvement and adaptation. Machine learning models evolve with operational data, ensuring increasingly accurate predictions and recommendations over time.</a:t>
            </a:r>
            <a:endParaRPr lang="en-US" sz="1250" dirty="0"/>
          </a:p>
        </p:txBody>
      </p:sp>
      <p:sp>
        <p:nvSpPr>
          <p:cNvPr id="19" name="Text 13"/>
          <p:cNvSpPr/>
          <p:nvPr/>
        </p:nvSpPr>
        <p:spPr>
          <a:xfrm>
            <a:off x="1031915" y="6861929"/>
            <a:ext cx="7318296" cy="412909"/>
          </a:xfrm>
          <a:prstGeom prst="rect">
            <a:avLst/>
          </a:prstGeom>
          <a:noFill/>
          <a:ln/>
        </p:spPr>
        <p:txBody>
          <a:bodyPr wrap="square" lIns="0" tIns="0" rIns="0" bIns="0" rtlCol="0" anchor="t"/>
          <a:lstStyle/>
          <a:p>
            <a:pPr algn="l" indent="0" marL="0">
              <a:lnSpc>
                <a:spcPts val="1600"/>
              </a:lnSpc>
              <a:buNone/>
            </a:pPr>
            <a:r>
              <a:rPr lang="en-US" sz="1250" dirty="0">
                <a:solidFill>
                  <a:srgbClr val="67534F"/>
                </a:solidFill>
                <a:latin typeface="Montserrat" pitchFamily="34" charset="0"/>
                <a:ea typeface="Montserrat" pitchFamily="34" charset="-122"/>
                <a:cs typeface="Montserrat" pitchFamily="34" charset="-120"/>
              </a:rPr>
              <a:t>"Ready to transform your aviation operations with intelligent AI-driven safety and maintenance solutions. Let's collaborate to build the future of aviation safety together."</a:t>
            </a:r>
            <a:endParaRPr lang="en-US" sz="1250" dirty="0"/>
          </a:p>
        </p:txBody>
      </p:sp>
      <p:sp>
        <p:nvSpPr>
          <p:cNvPr id="20" name="Shape 14"/>
          <p:cNvSpPr/>
          <p:nvPr/>
        </p:nvSpPr>
        <p:spPr>
          <a:xfrm>
            <a:off x="793790" y="6683335"/>
            <a:ext cx="22860" cy="770096"/>
          </a:xfrm>
          <a:prstGeom prst="rect">
            <a:avLst/>
          </a:prstGeom>
          <a:solidFill>
            <a:srgbClr val="FF954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2025-09-24T17:01:53Z</dcterms:created>
  <dcterms:modified xsi:type="dcterms:W3CDTF">2025-09-24T17:01:53Z</dcterms:modified>
</cp:coreProperties>
</file>